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8" r:id="rId1"/>
    <p:sldMasterId id="2147483991" r:id="rId2"/>
  </p:sldMasterIdLst>
  <p:notesMasterIdLst>
    <p:notesMasterId r:id="rId11"/>
  </p:notesMasterIdLst>
  <p:handoutMasterIdLst>
    <p:handoutMasterId r:id="rId12"/>
  </p:handoutMasterIdLst>
  <p:sldIdLst>
    <p:sldId id="480" r:id="rId3"/>
    <p:sldId id="540" r:id="rId4"/>
    <p:sldId id="520" r:id="rId5"/>
    <p:sldId id="539" r:id="rId6"/>
    <p:sldId id="493" r:id="rId7"/>
    <p:sldId id="517" r:id="rId8"/>
    <p:sldId id="536" r:id="rId9"/>
    <p:sldId id="530" r:id="rId10"/>
  </p:sldIdLst>
  <p:sldSz cx="9144000" cy="6858000" type="screen4x3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C9B"/>
    <a:srgbClr val="E3E3E4"/>
    <a:srgbClr val="E3E3E3"/>
    <a:srgbClr val="234071"/>
    <a:srgbClr val="F08226"/>
    <a:srgbClr val="A6A6A6"/>
    <a:srgbClr val="D27D00"/>
    <a:srgbClr val="FFFFFF"/>
    <a:srgbClr val="000000"/>
    <a:srgbClr val="005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374" autoAdjust="0"/>
  </p:normalViewPr>
  <p:slideViewPr>
    <p:cSldViewPr snapToGrid="0">
      <p:cViewPr varScale="1">
        <p:scale>
          <a:sx n="79" d="100"/>
          <a:sy n="79" d="100"/>
        </p:scale>
        <p:origin x="1594" y="72"/>
      </p:cViewPr>
      <p:guideLst>
        <p:guide orient="horz" pos="234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8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8"/>
            <a:ext cx="2920294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93" tIns="0" rIns="18893" bIns="0" numCol="1" anchor="t" anchorCtr="0" compatLnSpc="1">
            <a:prstTxWarp prst="textNoShape">
              <a:avLst/>
            </a:prstTxWarp>
          </a:bodyPr>
          <a:lstStyle>
            <a:lvl1pPr defTabSz="906203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820" y="8"/>
            <a:ext cx="2920294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93" tIns="0" rIns="18893" bIns="0" numCol="1" anchor="t" anchorCtr="0" compatLnSpc="1">
            <a:prstTxWarp prst="textNoShape">
              <a:avLst/>
            </a:prstTxWarp>
          </a:bodyPr>
          <a:lstStyle>
            <a:lvl1pPr algn="r" defTabSz="906203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7713"/>
            <a:ext cx="4919663" cy="3689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920" y="4688922"/>
            <a:ext cx="4942286" cy="44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5" rIns="91309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the formats of the template text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436"/>
            <a:ext cx="2920294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93" tIns="0" rIns="18893" bIns="0" numCol="1" anchor="b" anchorCtr="0" compatLnSpc="1">
            <a:prstTxWarp prst="textNoShape">
              <a:avLst/>
            </a:prstTxWarp>
          </a:bodyPr>
          <a:lstStyle>
            <a:lvl1pPr defTabSz="906203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820" y="9379436"/>
            <a:ext cx="2920294" cy="49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93" tIns="0" rIns="18893" bIns="0" numCol="1" anchor="b" anchorCtr="0" compatLnSpc="1">
            <a:prstTxWarp prst="textNoShape">
              <a:avLst/>
            </a:prstTxWarp>
          </a:bodyPr>
          <a:lstStyle>
            <a:lvl1pPr algn="r" defTabSz="906203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BF595AD4-BEE0-40BA-996E-F8F66B1B24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087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31C-21FE-4DA4-A819-B7D37A2E48E8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49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31C-21FE-4DA4-A819-B7D37A2E48E8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31C-21FE-4DA4-A819-B7D37A2E48E8}" type="slidenum">
              <a:rPr lang="de-DE" smtClean="0">
                <a:solidFill>
                  <a:srgbClr val="000000"/>
                </a:solidFill>
              </a:rPr>
              <a:pPr/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7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31C-21FE-4DA4-A819-B7D37A2E48E8}" type="slidenum">
              <a:rPr lang="de-DE" smtClean="0">
                <a:solidFill>
                  <a:srgbClr val="000000"/>
                </a:solidFill>
              </a:rPr>
              <a:pPr/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29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1B31C-21FE-4DA4-A819-B7D37A2E48E8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311588"/>
          </a:xfrm>
          <a:prstGeom prst="rect">
            <a:avLst/>
          </a:prstGeom>
          <a:solidFill>
            <a:srgbClr val="23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935318" y="3875088"/>
            <a:ext cx="6451600" cy="8493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5318" y="5559869"/>
            <a:ext cx="6478588" cy="360636"/>
          </a:xfrm>
          <a:prstGeom prst="rect">
            <a:avLst/>
          </a:prstGeom>
          <a:ln w="9525">
            <a:miter lim="800000"/>
          </a:ln>
        </p:spPr>
        <p:txBody>
          <a:bodyPr/>
          <a:lstStyle>
            <a:lvl1pPr marL="0" indent="0">
              <a:lnSpc>
                <a:spcPct val="130000"/>
              </a:lnSpc>
              <a:buFont typeface="Wingdings" charset="2"/>
              <a:buNone/>
              <a:defRPr sz="1600" baseline="0"/>
            </a:lvl1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2" y="5630175"/>
            <a:ext cx="1933291" cy="108466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-1" y="0"/>
            <a:ext cx="9208655" cy="4775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ectangle 109"/>
          <p:cNvSpPr txBox="1">
            <a:spLocks noChangeArrowheads="1"/>
          </p:cNvSpPr>
          <p:nvPr userDrawn="1"/>
        </p:nvSpPr>
        <p:spPr bwMode="auto">
          <a:xfrm>
            <a:off x="939800" y="6040837"/>
            <a:ext cx="6478588" cy="3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3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defRPr sz="1600" baseline="0">
                <a:solidFill>
                  <a:srgbClr val="3838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Datum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 Logo (abgedeck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7511143" y="93306"/>
            <a:ext cx="1502228" cy="7931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6747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iefer ge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 tiefer gesetzt_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720000" y="2562225"/>
            <a:ext cx="3600000" cy="3048000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00000" y="256222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200" baseline="0"/>
            </a:lvl1pPr>
            <a:lvl2pPr>
              <a:spcBef>
                <a:spcPts val="400"/>
              </a:spcBef>
              <a:buSzPct val="100000"/>
              <a:defRPr sz="1200" baseline="0"/>
            </a:lvl2pPr>
            <a:lvl3pPr>
              <a:spcBef>
                <a:spcPts val="400"/>
              </a:spcBef>
              <a:buSzPct val="100000"/>
              <a:defRPr sz="1200" baseline="0"/>
            </a:lvl3pPr>
            <a:lvl4pPr>
              <a:spcBef>
                <a:spcPts val="400"/>
              </a:spcBef>
              <a:buSzPct val="100000"/>
              <a:defRPr sz="1200" baseline="0"/>
            </a:lvl4pPr>
            <a:lvl5pPr>
              <a:spcBef>
                <a:spcPts val="400"/>
              </a:spcBef>
              <a:buSzPct val="100000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 tiefer gesetzt_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20000" y="256222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200" baseline="0"/>
            </a:lvl1pPr>
            <a:lvl2pPr>
              <a:spcBef>
                <a:spcPts val="400"/>
              </a:spcBef>
              <a:buSzPct val="100000"/>
              <a:defRPr sz="1200" baseline="0"/>
            </a:lvl2pPr>
            <a:lvl3pPr>
              <a:spcBef>
                <a:spcPts val="400"/>
              </a:spcBef>
              <a:buSzPct val="100000"/>
              <a:defRPr sz="1200" baseline="0"/>
            </a:lvl3pPr>
            <a:lvl4pPr>
              <a:spcBef>
                <a:spcPts val="400"/>
              </a:spcBef>
              <a:buSzPct val="100000"/>
              <a:defRPr sz="1200" baseline="0"/>
            </a:lvl4pPr>
            <a:lvl5pPr>
              <a:spcBef>
                <a:spcPts val="400"/>
              </a:spcBef>
              <a:buSzPct val="100000"/>
              <a:defRPr sz="1200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500000" y="2562225"/>
            <a:ext cx="3600000" cy="3048000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9144000" cy="5311588"/>
          </a:xfrm>
          <a:prstGeom prst="rect">
            <a:avLst/>
          </a:prstGeom>
          <a:solidFill>
            <a:srgbClr val="23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935318" y="3875088"/>
            <a:ext cx="6451600" cy="8493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5318" y="5559869"/>
            <a:ext cx="6478588" cy="360636"/>
          </a:xfrm>
          <a:prstGeom prst="rect">
            <a:avLst/>
          </a:prstGeom>
          <a:ln w="9525">
            <a:miter lim="800000"/>
          </a:ln>
        </p:spPr>
        <p:txBody>
          <a:bodyPr/>
          <a:lstStyle>
            <a:lvl1pPr marL="0" indent="0">
              <a:lnSpc>
                <a:spcPct val="130000"/>
              </a:lnSpc>
              <a:buFont typeface="Wingdings" charset="2"/>
              <a:buNone/>
              <a:defRPr sz="1600" baseline="0"/>
            </a:lvl1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2" y="5630175"/>
            <a:ext cx="1933291" cy="108466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-1" y="0"/>
            <a:ext cx="9208655" cy="4775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ectangle 109"/>
          <p:cNvSpPr txBox="1">
            <a:spLocks noChangeArrowheads="1"/>
          </p:cNvSpPr>
          <p:nvPr userDrawn="1"/>
        </p:nvSpPr>
        <p:spPr bwMode="auto">
          <a:xfrm>
            <a:off x="939800" y="6040837"/>
            <a:ext cx="6478588" cy="3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3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defRPr sz="1600" baseline="0">
                <a:solidFill>
                  <a:srgbClr val="3838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9320670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2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886036"/>
            <a:ext cx="9144000" cy="425552"/>
          </a:xfrm>
          <a:prstGeom prst="rect">
            <a:avLst/>
          </a:prstGeom>
          <a:solidFill>
            <a:srgbClr val="23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935318" y="3921268"/>
            <a:ext cx="6451600" cy="84931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5318" y="5439801"/>
            <a:ext cx="6478588" cy="382776"/>
          </a:xfrm>
          <a:prstGeom prst="rect">
            <a:avLst/>
          </a:prstGeom>
          <a:ln w="9525">
            <a:miter lim="800000"/>
          </a:ln>
        </p:spPr>
        <p:txBody>
          <a:bodyPr/>
          <a:lstStyle>
            <a:lvl1pPr marL="0" indent="0">
              <a:lnSpc>
                <a:spcPct val="130000"/>
              </a:lnSpc>
              <a:buFont typeface="Wingdings" charset="2"/>
              <a:buNone/>
              <a:defRPr sz="1600" baseline="0"/>
            </a:lvl1pPr>
          </a:lstStyle>
          <a:p>
            <a:r>
              <a:rPr lang="de-DE" dirty="0"/>
              <a:t>Michael </a:t>
            </a:r>
            <a:r>
              <a:rPr lang="de-DE" dirty="0" err="1"/>
              <a:t>Osswald</a:t>
            </a:r>
            <a:r>
              <a:rPr lang="de-DE" dirty="0"/>
              <a:t>, SVI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2" y="5630175"/>
            <a:ext cx="1933291" cy="108466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-1" y="0"/>
            <a:ext cx="9208655" cy="4775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1" name="Rectangle 109"/>
          <p:cNvSpPr txBox="1">
            <a:spLocks noChangeArrowheads="1"/>
          </p:cNvSpPr>
          <p:nvPr userDrawn="1"/>
        </p:nvSpPr>
        <p:spPr bwMode="auto">
          <a:xfrm>
            <a:off x="939800" y="5874589"/>
            <a:ext cx="6478588" cy="3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3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defRPr sz="1600" baseline="0">
                <a:solidFill>
                  <a:srgbClr val="38383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0" fontAlgn="base" hangingPunct="0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20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r>
              <a:rPr lang="de-DE" sz="1200" kern="0" dirty="0">
                <a:solidFill>
                  <a:schemeClr val="tx1"/>
                </a:solidFill>
              </a:rPr>
              <a:t>Frankfurt am Main, 23. März 2019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389"/>
            <a:ext cx="9144000" cy="24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0146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AutoShape 35"/>
          <p:cNvSpPr>
            <a:spLocks noGrp="1" noChangeArrowheads="1"/>
          </p:cNvSpPr>
          <p:nvPr>
            <p:ph idx="1"/>
          </p:nvPr>
        </p:nvSpPr>
        <p:spPr bwMode="auto">
          <a:xfrm>
            <a:off x="720725" y="2135188"/>
            <a:ext cx="7378700" cy="3240087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SzPct val="100000"/>
              <a:defRPr/>
            </a:lvl1pPr>
            <a:lvl2pPr>
              <a:spcBef>
                <a:spcPts val="400"/>
              </a:spcBef>
              <a:buSzPct val="100000"/>
              <a:defRPr/>
            </a:lvl2pPr>
            <a:lvl3pPr>
              <a:spcBef>
                <a:spcPts val="400"/>
              </a:spcBef>
              <a:buSzPct val="100000"/>
              <a:defRPr/>
            </a:lvl3pPr>
            <a:lvl4pPr>
              <a:spcBef>
                <a:spcPts val="400"/>
              </a:spcBef>
              <a:buSzPct val="100000"/>
              <a:defRPr/>
            </a:lvl4pPr>
            <a:lvl5pPr>
              <a:spcBef>
                <a:spcPts val="400"/>
              </a:spcBef>
              <a:buSzPct val="100000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7183375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innerhalb der Prä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1834" y="2580265"/>
            <a:ext cx="7378700" cy="720725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716973" y="2317173"/>
            <a:ext cx="353291" cy="1007918"/>
          </a:xfrm>
          <a:prstGeom prst="rect">
            <a:avLst/>
          </a:prstGeom>
          <a:solidFill>
            <a:srgbClr val="175C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85126"/>
      </p:ext>
    </p:extLst>
  </p:cSld>
  <p:clrMapOvr>
    <a:masterClrMapping/>
  </p:clrMapOvr>
  <p:transition>
    <p:randomBar dir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53234" y="1011238"/>
            <a:ext cx="7378700" cy="7207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716973" y="893618"/>
            <a:ext cx="238991" cy="550720"/>
          </a:xfrm>
          <a:prstGeom prst="rect">
            <a:avLst/>
          </a:prstGeom>
          <a:solidFill>
            <a:srgbClr val="175C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40782" y="2163150"/>
            <a:ext cx="7380000" cy="3240000"/>
          </a:xfrm>
        </p:spPr>
        <p:txBody>
          <a:bodyPr/>
          <a:lstStyle>
            <a:lvl1pPr>
              <a:spcBef>
                <a:spcPts val="400"/>
              </a:spcBef>
              <a:buFontTx/>
              <a:buNone/>
              <a:defRPr sz="1400" baseline="0"/>
            </a:lvl1pPr>
            <a:lvl2pPr>
              <a:spcBef>
                <a:spcPts val="400"/>
              </a:spcBef>
              <a:buFontTx/>
              <a:buNone/>
              <a:defRPr sz="1400" baseline="0"/>
            </a:lvl2pPr>
            <a:lvl3pPr>
              <a:spcBef>
                <a:spcPts val="400"/>
              </a:spcBef>
              <a:buFontTx/>
              <a:buNone/>
              <a:defRPr sz="1400" baseline="0"/>
            </a:lvl3pPr>
            <a:lvl4pPr>
              <a:spcBef>
                <a:spcPts val="400"/>
              </a:spcBef>
              <a:buFontTx/>
              <a:buNone/>
              <a:defRPr sz="1400" baseline="0"/>
            </a:lvl4pPr>
            <a:lvl5pPr>
              <a:spcBef>
                <a:spcPts val="400"/>
              </a:spcBef>
              <a:buFontTx/>
              <a:buNone/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41426369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2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5004783"/>
            <a:ext cx="9144000" cy="259294"/>
          </a:xfrm>
          <a:prstGeom prst="rect">
            <a:avLst/>
          </a:prstGeom>
          <a:solidFill>
            <a:srgbClr val="234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935318" y="3921268"/>
            <a:ext cx="6451600" cy="84931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35318" y="5522924"/>
            <a:ext cx="6478588" cy="956253"/>
          </a:xfrm>
          <a:prstGeom prst="rect">
            <a:avLst/>
          </a:prstGeom>
          <a:ln w="9525">
            <a:miter lim="800000"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None/>
              <a:tabLst/>
              <a:defRPr sz="1600" baseline="0"/>
            </a:lvl1pPr>
          </a:lstStyle>
          <a:p>
            <a:r>
              <a:rPr lang="de-DE" dirty="0"/>
              <a:t>Michael Osswald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None/>
              <a:tabLst/>
              <a:defRPr/>
            </a:pPr>
            <a:r>
              <a:rPr lang="en-GB" sz="1200" dirty="0"/>
              <a:t>STS Verification International GmbH ("SVI")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None/>
              <a:tabLst/>
              <a:defRPr/>
            </a:pPr>
            <a:r>
              <a:rPr lang="de-DE" sz="1200" kern="0" dirty="0" err="1">
                <a:solidFill>
                  <a:schemeClr val="tx1"/>
                </a:solidFill>
              </a:rPr>
              <a:t>February</a:t>
            </a:r>
            <a:r>
              <a:rPr lang="de-DE" sz="1200" kern="0" dirty="0">
                <a:solidFill>
                  <a:schemeClr val="tx1"/>
                </a:solidFill>
              </a:rPr>
              <a:t> 2019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None/>
              <a:tabLst/>
              <a:defRPr/>
            </a:pPr>
            <a:endParaRPr lang="de-DE" sz="1200" dirty="0"/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2" y="5630175"/>
            <a:ext cx="1933291" cy="108466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-1" y="0"/>
            <a:ext cx="9208655" cy="47752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10389"/>
            <a:ext cx="9143994" cy="24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2054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163150"/>
            <a:ext cx="7380000" cy="3240000"/>
          </a:xfrm>
        </p:spPr>
        <p:txBody>
          <a:bodyPr/>
          <a:lstStyle>
            <a:lvl1pPr>
              <a:buFontTx/>
              <a:buNone/>
              <a:defRPr sz="1400" baseline="0"/>
            </a:lvl1pPr>
            <a:lvl2pPr>
              <a:spcBef>
                <a:spcPts val="200"/>
              </a:spcBef>
              <a:buFontTx/>
              <a:buNone/>
              <a:defRPr sz="1400" baseline="0"/>
            </a:lvl2pPr>
            <a:lvl3pPr>
              <a:spcBef>
                <a:spcPts val="200"/>
              </a:spcBef>
              <a:buFontTx/>
              <a:buNone/>
              <a:defRPr sz="1400" baseline="0"/>
            </a:lvl3pPr>
            <a:lvl4pPr>
              <a:spcBef>
                <a:spcPts val="200"/>
              </a:spcBef>
              <a:buFontTx/>
              <a:buNone/>
              <a:defRPr sz="1400" baseline="0"/>
            </a:lvl4pPr>
            <a:lvl5pPr>
              <a:spcBef>
                <a:spcPts val="200"/>
              </a:spcBef>
              <a:buFontTx/>
              <a:buNone/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4939805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216217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400" baseline="0"/>
            </a:lvl1pPr>
            <a:lvl2pPr>
              <a:spcBef>
                <a:spcPts val="400"/>
              </a:spcBef>
              <a:buSzPct val="100000"/>
              <a:defRPr sz="1400" baseline="0"/>
            </a:lvl2pPr>
            <a:lvl3pPr>
              <a:spcBef>
                <a:spcPts val="400"/>
              </a:spcBef>
              <a:buSzPct val="100000"/>
              <a:defRPr sz="1400" baseline="0"/>
            </a:lvl3pPr>
            <a:lvl4pPr>
              <a:spcBef>
                <a:spcPts val="400"/>
              </a:spcBef>
              <a:buSzPct val="100000"/>
              <a:defRPr sz="1400" baseline="0"/>
            </a:lvl4pPr>
            <a:lvl5pPr>
              <a:spcBef>
                <a:spcPts val="400"/>
              </a:spcBef>
              <a:buSzPct val="100000"/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000" y="216217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400" baseline="0"/>
            </a:lvl1pPr>
            <a:lvl2pPr>
              <a:spcBef>
                <a:spcPts val="400"/>
              </a:spcBef>
              <a:buSzPct val="100000"/>
              <a:defRPr sz="1400" baseline="0"/>
            </a:lvl2pPr>
            <a:lvl3pPr>
              <a:spcBef>
                <a:spcPts val="400"/>
              </a:spcBef>
              <a:buSzPct val="100000"/>
              <a:defRPr sz="1400" baseline="0"/>
            </a:lvl3pPr>
            <a:lvl4pPr>
              <a:spcBef>
                <a:spcPts val="400"/>
              </a:spcBef>
              <a:buSzPct val="100000"/>
              <a:defRPr sz="1400" baseline="0"/>
            </a:lvl4pPr>
            <a:lvl5pPr>
              <a:spcBef>
                <a:spcPts val="400"/>
              </a:spcBef>
              <a:buSzPct val="100000"/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3000228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1970434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 Logo (abgedeck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7511143" y="93306"/>
            <a:ext cx="1502228" cy="7931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2485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212602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iefer ge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276618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 tiefer gesetzt_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720000" y="2562225"/>
            <a:ext cx="3600000" cy="3048000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00000" y="256222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200" baseline="0"/>
            </a:lvl1pPr>
            <a:lvl2pPr>
              <a:spcBef>
                <a:spcPts val="400"/>
              </a:spcBef>
              <a:buSzPct val="100000"/>
              <a:defRPr sz="1200" baseline="0"/>
            </a:lvl2pPr>
            <a:lvl3pPr>
              <a:spcBef>
                <a:spcPts val="400"/>
              </a:spcBef>
              <a:buSzPct val="100000"/>
              <a:defRPr sz="1200" baseline="0"/>
            </a:lvl3pPr>
            <a:lvl4pPr>
              <a:spcBef>
                <a:spcPts val="400"/>
              </a:spcBef>
              <a:buSzPct val="100000"/>
              <a:defRPr sz="1200" baseline="0"/>
            </a:lvl4pPr>
            <a:lvl5pPr>
              <a:spcBef>
                <a:spcPts val="400"/>
              </a:spcBef>
              <a:buSzPct val="100000"/>
              <a:defRPr sz="12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61534531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 tiefer gesetzt_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482724"/>
            <a:ext cx="7380000" cy="720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20000" y="256222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200" baseline="0"/>
            </a:lvl1pPr>
            <a:lvl2pPr>
              <a:spcBef>
                <a:spcPts val="400"/>
              </a:spcBef>
              <a:buSzPct val="100000"/>
              <a:defRPr sz="1200" baseline="0"/>
            </a:lvl2pPr>
            <a:lvl3pPr>
              <a:spcBef>
                <a:spcPts val="400"/>
              </a:spcBef>
              <a:buSzPct val="100000"/>
              <a:defRPr sz="1200" baseline="0"/>
            </a:lvl3pPr>
            <a:lvl4pPr>
              <a:spcBef>
                <a:spcPts val="400"/>
              </a:spcBef>
              <a:buSzPct val="100000"/>
              <a:defRPr sz="1200" baseline="0"/>
            </a:lvl4pPr>
            <a:lvl5pPr>
              <a:spcBef>
                <a:spcPts val="400"/>
              </a:spcBef>
              <a:buSzPct val="100000"/>
              <a:defRPr sz="12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500000" y="2562225"/>
            <a:ext cx="3600000" cy="3048000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de-DE" noProof="0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417926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AutoShape 35"/>
          <p:cNvSpPr>
            <a:spLocks noGrp="1" noChangeArrowheads="1"/>
          </p:cNvSpPr>
          <p:nvPr>
            <p:ph idx="1"/>
          </p:nvPr>
        </p:nvSpPr>
        <p:spPr bwMode="auto">
          <a:xfrm>
            <a:off x="720725" y="2135188"/>
            <a:ext cx="7378700" cy="3240087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SzPct val="100000"/>
              <a:defRPr/>
            </a:lvl1pPr>
            <a:lvl2pPr>
              <a:spcBef>
                <a:spcPts val="400"/>
              </a:spcBef>
              <a:buSzPct val="100000"/>
              <a:defRPr/>
            </a:lvl2pPr>
            <a:lvl3pPr>
              <a:spcBef>
                <a:spcPts val="400"/>
              </a:spcBef>
              <a:buSzPct val="100000"/>
              <a:defRPr/>
            </a:lvl3pPr>
            <a:lvl4pPr>
              <a:spcBef>
                <a:spcPts val="400"/>
              </a:spcBef>
              <a:buSzPct val="100000"/>
              <a:defRPr/>
            </a:lvl4pPr>
            <a:lvl5pPr>
              <a:spcBef>
                <a:spcPts val="400"/>
              </a:spcBef>
              <a:buSzPct val="100000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innerhalb der Prä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902" y="2118448"/>
            <a:ext cx="7378700" cy="720725"/>
          </a:xfrm>
        </p:spPr>
        <p:txBody>
          <a:bodyPr/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37041" y="1836884"/>
            <a:ext cx="353291" cy="1007918"/>
          </a:xfrm>
          <a:prstGeom prst="rect">
            <a:avLst/>
          </a:prstGeom>
          <a:solidFill>
            <a:srgbClr val="175C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ransition>
    <p:randomBar dir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53234" y="1011238"/>
            <a:ext cx="7378700" cy="72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716973" y="893618"/>
            <a:ext cx="238991" cy="550720"/>
          </a:xfrm>
          <a:prstGeom prst="rect">
            <a:avLst/>
          </a:prstGeom>
          <a:solidFill>
            <a:srgbClr val="175C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40782" y="2163150"/>
            <a:ext cx="7380000" cy="3240000"/>
          </a:xfrm>
        </p:spPr>
        <p:txBody>
          <a:bodyPr/>
          <a:lstStyle>
            <a:lvl1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250400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53234" y="1323466"/>
            <a:ext cx="7378700" cy="72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716973" y="1205846"/>
            <a:ext cx="238991" cy="550720"/>
          </a:xfrm>
          <a:prstGeom prst="rect">
            <a:avLst/>
          </a:prstGeom>
          <a:solidFill>
            <a:srgbClr val="175C9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53234" y="2118546"/>
            <a:ext cx="7380000" cy="3240000"/>
          </a:xfrm>
        </p:spPr>
        <p:txBody>
          <a:bodyPr/>
          <a:lstStyle>
            <a:lvl1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824225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2163150"/>
            <a:ext cx="7380000" cy="3240000"/>
          </a:xfrm>
        </p:spPr>
        <p:txBody>
          <a:bodyPr/>
          <a:lstStyle>
            <a:lvl1pPr>
              <a:buFontTx/>
              <a:buNone/>
              <a:defRPr sz="1400" baseline="0"/>
            </a:lvl1pPr>
            <a:lvl2pPr>
              <a:spcBef>
                <a:spcPts val="200"/>
              </a:spcBef>
              <a:buFontTx/>
              <a:buNone/>
              <a:defRPr sz="1400" baseline="0"/>
            </a:lvl2pPr>
            <a:lvl3pPr>
              <a:spcBef>
                <a:spcPts val="200"/>
              </a:spcBef>
              <a:buFontTx/>
              <a:buNone/>
              <a:defRPr sz="1400" baseline="0"/>
            </a:lvl3pPr>
            <a:lvl4pPr>
              <a:spcBef>
                <a:spcPts val="200"/>
              </a:spcBef>
              <a:buFontTx/>
              <a:buNone/>
              <a:defRPr sz="1400" baseline="0"/>
            </a:lvl4pPr>
            <a:lvl5pPr>
              <a:spcBef>
                <a:spcPts val="200"/>
              </a:spcBef>
              <a:buFontTx/>
              <a:buNone/>
              <a:defRPr sz="1400" baseline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216217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400" baseline="0"/>
            </a:lvl1pPr>
            <a:lvl2pPr>
              <a:spcBef>
                <a:spcPts val="400"/>
              </a:spcBef>
              <a:buSzPct val="100000"/>
              <a:defRPr sz="1400" baseline="0"/>
            </a:lvl2pPr>
            <a:lvl3pPr>
              <a:spcBef>
                <a:spcPts val="400"/>
              </a:spcBef>
              <a:buSzPct val="100000"/>
              <a:defRPr sz="1400" baseline="0"/>
            </a:lvl3pPr>
            <a:lvl4pPr>
              <a:spcBef>
                <a:spcPts val="400"/>
              </a:spcBef>
              <a:buSzPct val="100000"/>
              <a:defRPr sz="1400" baseline="0"/>
            </a:lvl4pPr>
            <a:lvl5pPr>
              <a:spcBef>
                <a:spcPts val="400"/>
              </a:spcBef>
              <a:buSzPct val="100000"/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000" y="2162175"/>
            <a:ext cx="3600000" cy="3048000"/>
          </a:xfrm>
        </p:spPr>
        <p:txBody>
          <a:bodyPr/>
          <a:lstStyle>
            <a:lvl1pPr>
              <a:spcBef>
                <a:spcPts val="400"/>
              </a:spcBef>
              <a:buSzPct val="100000"/>
              <a:defRPr sz="1400" baseline="0"/>
            </a:lvl1pPr>
            <a:lvl2pPr>
              <a:spcBef>
                <a:spcPts val="400"/>
              </a:spcBef>
              <a:buSzPct val="100000"/>
              <a:defRPr sz="1400" baseline="0"/>
            </a:lvl2pPr>
            <a:lvl3pPr>
              <a:spcBef>
                <a:spcPts val="400"/>
              </a:spcBef>
              <a:buSzPct val="100000"/>
              <a:defRPr sz="1400" baseline="0"/>
            </a:lvl3pPr>
            <a:lvl4pPr>
              <a:spcBef>
                <a:spcPts val="400"/>
              </a:spcBef>
              <a:buSzPct val="100000"/>
              <a:defRPr sz="1400" baseline="0"/>
            </a:lvl4pPr>
            <a:lvl5pPr>
              <a:spcBef>
                <a:spcPts val="400"/>
              </a:spcBef>
              <a:buSzPct val="100000"/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135188"/>
            <a:ext cx="7378700" cy="3240087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011238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Edit master title format</a:t>
            </a: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96344" y="6564315"/>
            <a:ext cx="701371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0" dirty="0"/>
              <a:t>STS Verification International GmbH ("SVI")</a:t>
            </a:r>
            <a:endParaRPr lang="de-DE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116063"/>
            <a:ext cx="1406473" cy="78909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8406247" y="6564315"/>
            <a:ext cx="51954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fld id="{3959837F-267D-45C6-9DF3-51D76ACA0245}" type="slidenum">
              <a:rPr lang="de-DE" sz="800" baseline="0" smtClean="0">
                <a:solidFill>
                  <a:schemeClr val="tx1"/>
                </a:solidFill>
                <a:latin typeface="Arial"/>
                <a:cs typeface="Arial"/>
              </a:rPr>
              <a:t>‹Nr.›</a:t>
            </a:fld>
            <a:endParaRPr lang="de-DE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89" r:id="rId2"/>
    <p:sldLayoutId id="2147483957" r:id="rId3"/>
    <p:sldLayoutId id="2147483958" r:id="rId4"/>
    <p:sldLayoutId id="2147483988" r:id="rId5"/>
    <p:sldLayoutId id="2147484006" r:id="rId6"/>
    <p:sldLayoutId id="2147483959" r:id="rId7"/>
    <p:sldLayoutId id="2147483960" r:id="rId8"/>
    <p:sldLayoutId id="2147483961" r:id="rId9"/>
    <p:sldLayoutId id="2147483990" r:id="rId10"/>
    <p:sldLayoutId id="2147483962" r:id="rId11"/>
    <p:sldLayoutId id="2147483964" r:id="rId12"/>
    <p:sldLayoutId id="2147483965" r:id="rId13"/>
    <p:sldLayoutId id="2147483966" r:id="rId14"/>
  </p:sldLayoutIdLst>
  <p:transition>
    <p:randomBar dir="vert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9pPr>
    </p:titleStyle>
    <p:bodyStyle>
      <a:lvl1pPr marL="381000" indent="-381000" algn="l" rtl="0" eaLnBrk="1" fontAlgn="base" hangingPunct="1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00" indent="-381000" algn="l" rtl="0" eaLnBrk="1" fontAlgn="base" hangingPunct="1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524000" indent="-381000" algn="l" rtl="0" eaLnBrk="1" fontAlgn="base" hangingPunct="1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095500" indent="-381000" algn="l" rtl="0" eaLnBrk="1" fontAlgn="base" hangingPunct="1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667000" indent="-381000" algn="l" rtl="0" eaLnBrk="1" fontAlgn="base" hangingPunct="1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1242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6pPr>
      <a:lvl7pPr marL="35814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7pPr>
      <a:lvl8pPr marL="40386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8pPr>
      <a:lvl9pPr marL="44958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135188"/>
            <a:ext cx="7378700" cy="3240087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011238"/>
            <a:ext cx="7378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Edit master title format</a:t>
            </a: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96344" y="6564315"/>
            <a:ext cx="701371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DE" sz="800" baseline="0" dirty="0">
                <a:solidFill>
                  <a:schemeClr val="tx1"/>
                </a:solidFill>
                <a:latin typeface="Arial"/>
                <a:cs typeface="Arial"/>
              </a:rPr>
              <a:t>Title, Date                                                                                                                                                            </a:t>
            </a:r>
            <a:endParaRPr lang="de-DE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44" y="116063"/>
            <a:ext cx="1406473" cy="7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Verdana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00" indent="-381000" algn="l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524000" indent="-381000" algn="l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095500" indent="-381000" algn="l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667000" indent="-381000" algn="l" rtl="0" eaLnBrk="0" fontAlgn="base" hangingPunct="0">
        <a:lnSpc>
          <a:spcPct val="12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1242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6pPr>
      <a:lvl7pPr marL="35814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7pPr>
      <a:lvl8pPr marL="40386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8pPr>
      <a:lvl9pPr marL="4495800" indent="-381000" algn="l" rtl="0" eaLnBrk="1" fontAlgn="base" hangingPunct="1">
        <a:lnSpc>
          <a:spcPct val="120000"/>
        </a:lnSpc>
        <a:spcBef>
          <a:spcPct val="10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1400">
          <a:solidFill>
            <a:srgbClr val="38383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s-verification-international.com/transactions" TargetMode="External"/><Relationship Id="rId2" Type="http://schemas.openxmlformats.org/officeDocument/2006/relationships/hyperlink" Target="https://www.sts-verification-international.com/sts-verificatio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935318" y="4136970"/>
            <a:ext cx="8037860" cy="53953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2300" dirty="0"/>
              <a:t>Overview of Third Party Verification of STS Transactions</a:t>
            </a:r>
            <a:endParaRPr lang="de-DE" sz="2300" dirty="0"/>
          </a:p>
        </p:txBody>
      </p:sp>
      <p:sp>
        <p:nvSpPr>
          <p:cNvPr id="8" name="Rectangle 109"/>
          <p:cNvSpPr txBox="1">
            <a:spLocks noChangeArrowheads="1"/>
          </p:cNvSpPr>
          <p:nvPr/>
        </p:nvSpPr>
        <p:spPr bwMode="auto">
          <a:xfrm>
            <a:off x="935318" y="5522924"/>
            <a:ext cx="4416611" cy="120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3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r>
              <a:rPr lang="de-DE" kern="0" dirty="0"/>
              <a:t>Michael Osswald</a:t>
            </a:r>
          </a:p>
          <a:p>
            <a:r>
              <a:rPr lang="en-GB" sz="1200" kern="0" dirty="0"/>
              <a:t>STS Verification International GmbH ("SVI")</a:t>
            </a:r>
          </a:p>
          <a:p>
            <a:r>
              <a:rPr lang="en-GB" sz="1200" kern="0" dirty="0"/>
              <a:t>July</a:t>
            </a:r>
            <a:r>
              <a:rPr lang="de-DE" sz="1200" kern="0" dirty="0"/>
              <a:t> 2019</a:t>
            </a:r>
          </a:p>
          <a:p>
            <a:endParaRPr lang="de-DE" sz="1200" kern="0" dirty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136873661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Executive Summary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3234" y="2029338"/>
            <a:ext cx="7429863" cy="435468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Mission: 	As part of TSI Group, the mission of SVI is to contribute to a well 	developped, high quality and sustainable securitisation market in Europe 	and is dedicated to provide neutral and objective verification of STS 	criteria for ABS transactions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Application: 	SVI has been authorized by the competent authority pursuant to Art. 28 of 	the 	Securitisation Regulation (</a:t>
            </a:r>
            <a:r>
              <a:rPr lang="en-US" dirty="0" err="1"/>
              <a:t>BaFin</a:t>
            </a:r>
            <a:r>
              <a:rPr lang="en-US" dirty="0"/>
              <a:t>) to act as third party verification agent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Asset Classes:	SVI covers Term ABS and ABCP transactions involving all asset classes 	that are potentially eligible for STS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Geographies:	All countries of the EU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Know-how:	Legal and economic know-how and long standing expertise of SVI staff 		and its outsourcing partners assure an accurate, efficient and transparent 	verification process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  <a:tabLst>
                <a:tab pos="1524000" algn="l"/>
              </a:tabLst>
            </a:pPr>
            <a:r>
              <a:rPr lang="en-US" dirty="0"/>
              <a:t>Supervision:	SVI and its activities regarding third party verification (including terms, 	conditions and fee schedules) are supervised by BaFin as competent 	national authority</a:t>
            </a:r>
          </a:p>
          <a:p>
            <a:pPr marL="857250" lvl="1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de-DE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98500" y="311559"/>
            <a:ext cx="7017294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2528055544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erade Verbindung mit Pfeil 49"/>
          <p:cNvCxnSpPr/>
          <p:nvPr/>
        </p:nvCxnSpPr>
        <p:spPr bwMode="auto">
          <a:xfrm>
            <a:off x="1678114" y="2704728"/>
            <a:ext cx="3438000" cy="0"/>
          </a:xfrm>
          <a:prstGeom prst="straightConnector1">
            <a:avLst/>
          </a:prstGeom>
          <a:noFill/>
          <a:ln w="28575" cap="flat" cmpd="sng" algn="ctr">
            <a:solidFill>
              <a:srgbClr val="7996BA">
                <a:alpha val="50000"/>
              </a:srgb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53234" y="1011238"/>
            <a:ext cx="7378700" cy="304699"/>
          </a:xfrm>
          <a:noFill/>
        </p:spPr>
        <p:txBody>
          <a:bodyPr>
            <a:spAutoFit/>
          </a:bodyPr>
          <a:lstStyle/>
          <a:p>
            <a:pPr marL="1054100" indent="-1054100">
              <a:lnSpc>
                <a:spcPct val="110000"/>
              </a:lnSpc>
            </a:pPr>
            <a:r>
              <a:rPr lang="de-DE" dirty="0"/>
              <a:t>STS Verification </a:t>
            </a:r>
            <a:r>
              <a:rPr lang="en-GB" dirty="0"/>
              <a:t>as</a:t>
            </a:r>
            <a:r>
              <a:rPr lang="de-DE" dirty="0"/>
              <a:t> </a:t>
            </a:r>
            <a:r>
              <a:rPr lang="en-GB" dirty="0"/>
              <a:t>part</a:t>
            </a:r>
            <a:r>
              <a:rPr lang="de-DE" dirty="0"/>
              <a:t>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the</a:t>
            </a:r>
            <a:r>
              <a:rPr lang="de-DE" dirty="0"/>
              <a:t> ABS </a:t>
            </a:r>
            <a:r>
              <a:rPr lang="en-GB" dirty="0"/>
              <a:t>Process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713064" y="1619794"/>
            <a:ext cx="7675360" cy="451252"/>
          </a:xfrm>
          <a:prstGeom prst="rect">
            <a:avLst/>
          </a:prstGeom>
          <a:solidFill>
            <a:srgbClr val="175C9B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STS Regulation (EU Law)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extensive regulation, for SVI relevant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level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2 and 3 regulation: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948225" y="4179662"/>
            <a:ext cx="1166722" cy="765060"/>
          </a:xfrm>
          <a:prstGeom prst="rect">
            <a:avLst/>
          </a:prstGeom>
          <a:solidFill>
            <a:schemeClr val="bg2">
              <a:lumMod val="65000"/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SPV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721398" y="2589990"/>
            <a:ext cx="933377" cy="294259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lang="de-DE" sz="1200" kern="0" dirty="0">
                <a:solidFill>
                  <a:srgbClr val="595959"/>
                </a:solidFill>
                <a:latin typeface="+mn-lt"/>
              </a:rPr>
              <a:t>Or</a:t>
            </a: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iginator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7442557" y="2589990"/>
            <a:ext cx="933377" cy="2942599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Investor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699987" y="2589990"/>
            <a:ext cx="1253437" cy="729867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175C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independent</a:t>
            </a: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certification body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5128521" y="2589990"/>
            <a:ext cx="1244732" cy="729867"/>
          </a:xfrm>
          <a:prstGeom prst="rect">
            <a:avLst/>
          </a:prstGeom>
          <a:solidFill>
            <a:srgbClr val="7996B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EDWH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</a:rPr>
              <a:t>securitisation register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713064" y="2076708"/>
            <a:ext cx="7675360" cy="346521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regulatory agencies: EBA, ESMA, National Supervisory Authorities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721398" y="2389190"/>
            <a:ext cx="7667026" cy="134368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Approval bodies:                	                    BaFin           		          ESMA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3353103" y="5007139"/>
            <a:ext cx="2464892" cy="629411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ESMA website: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STS </a:t>
            </a: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through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notification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1654775" y="4574707"/>
            <a:ext cx="2293449" cy="0"/>
          </a:xfrm>
          <a:prstGeom prst="straightConnector1">
            <a:avLst/>
          </a:prstGeom>
          <a:noFill/>
          <a:ln w="12700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2108399" y="4387573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True </a:t>
            </a: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sale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of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Receivables</a:t>
            </a:r>
          </a:p>
        </p:txBody>
      </p:sp>
      <p:cxnSp>
        <p:nvCxnSpPr>
          <p:cNvPr id="32" name="Gerade Verbindung mit Pfeil 31"/>
          <p:cNvCxnSpPr/>
          <p:nvPr/>
        </p:nvCxnSpPr>
        <p:spPr bwMode="auto">
          <a:xfrm>
            <a:off x="5154177" y="4550739"/>
            <a:ext cx="2293449" cy="0"/>
          </a:xfrm>
          <a:prstGeom prst="straightConnector1">
            <a:avLst/>
          </a:prstGeom>
          <a:noFill/>
          <a:ln w="12700" cap="flat" cmpd="sng" algn="ctr">
            <a:solidFill>
              <a:srgbClr val="595959">
                <a:lumMod val="60000"/>
                <a:lumOff val="40000"/>
              </a:srgbClr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5607800" y="4363604"/>
            <a:ext cx="9492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Issuance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0" i="0" u="none" strike="noStrike" kern="0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of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 ABS</a:t>
            </a: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1728201" y="5333345"/>
            <a:ext cx="1548321" cy="0"/>
          </a:xfrm>
          <a:prstGeom prst="straightConnector1">
            <a:avLst/>
          </a:prstGeom>
          <a:noFill/>
          <a:ln w="28575" cap="flat" cmpd="sng" algn="ctr">
            <a:solidFill>
              <a:srgbClr val="7996B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Textfeld 34"/>
          <p:cNvSpPr txBox="1"/>
          <p:nvPr/>
        </p:nvSpPr>
        <p:spPr>
          <a:xfrm>
            <a:off x="1685405" y="5079597"/>
            <a:ext cx="10935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4. STS </a:t>
            </a:r>
            <a:r>
              <a:rPr kumimoji="0" lang="en-GB" sz="800" b="1" i="0" u="none" strike="noStrike" kern="0" cap="none" spc="0" normalizeH="0" baseline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Notification</a:t>
            </a:r>
          </a:p>
        </p:txBody>
      </p:sp>
      <p:cxnSp>
        <p:nvCxnSpPr>
          <p:cNvPr id="36" name="Gerade Verbindung mit Pfeil 35"/>
          <p:cNvCxnSpPr/>
          <p:nvPr/>
        </p:nvCxnSpPr>
        <p:spPr bwMode="auto">
          <a:xfrm flipV="1">
            <a:off x="1678113" y="3009748"/>
            <a:ext cx="1008000" cy="0"/>
          </a:xfrm>
          <a:prstGeom prst="straightConnector1">
            <a:avLst/>
          </a:prstGeom>
          <a:noFill/>
          <a:ln w="28575" cap="flat" cmpd="sng" algn="ctr">
            <a:solidFill>
              <a:srgbClr val="7996B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feld 36"/>
          <p:cNvSpPr txBox="1"/>
          <p:nvPr/>
        </p:nvSpPr>
        <p:spPr>
          <a:xfrm>
            <a:off x="1713744" y="2789306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1. Mandate</a:t>
            </a: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5853236" y="5333345"/>
            <a:ext cx="1548321" cy="0"/>
          </a:xfrm>
          <a:prstGeom prst="straightConnector1">
            <a:avLst/>
          </a:prstGeom>
          <a:noFill/>
          <a:ln w="28575" cap="flat" cmpd="sng" algn="ctr">
            <a:solidFill>
              <a:srgbClr val="7996BA"/>
            </a:solidFill>
            <a:prstDash val="dash"/>
            <a:round/>
            <a:headEnd type="triangle" w="med" len="med"/>
            <a:tailEnd type="none"/>
          </a:ln>
          <a:effectLst/>
        </p:spPr>
      </p:cxnSp>
      <p:sp>
        <p:nvSpPr>
          <p:cNvPr id="39" name="Textfeld 38"/>
          <p:cNvSpPr txBox="1"/>
          <p:nvPr/>
        </p:nvSpPr>
        <p:spPr>
          <a:xfrm>
            <a:off x="6574104" y="4994689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5. </a:t>
            </a:r>
            <a:r>
              <a:rPr lang="en-GB" sz="800" b="1" kern="0" dirty="0">
                <a:solidFill>
                  <a:srgbClr val="7996BA"/>
                </a:solidFill>
                <a:latin typeface="+mn-lt"/>
              </a:rPr>
              <a:t>Ac</a:t>
            </a:r>
            <a:r>
              <a:rPr lang="de-DE" sz="800" b="1" kern="0" dirty="0">
                <a:solidFill>
                  <a:srgbClr val="7996BA"/>
                </a:solidFill>
                <a:latin typeface="+mn-lt"/>
              </a:rPr>
              <a:t>c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ess 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800" b="1" i="0" u="none" strike="noStrike" kern="0" cap="none" spc="0" normalizeH="0" baseline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Notification</a:t>
            </a:r>
          </a:p>
        </p:txBody>
      </p:sp>
      <p:sp>
        <p:nvSpPr>
          <p:cNvPr id="40" name="Rechteck 39"/>
          <p:cNvSpPr/>
          <p:nvPr/>
        </p:nvSpPr>
        <p:spPr bwMode="auto">
          <a:xfrm>
            <a:off x="1671142" y="3602995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sng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STS criteria: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3584344" y="3602995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portfolio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627743" y="3602995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originator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4540945" y="3602995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transaction parties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5497546" y="3602995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transaction structure</a:t>
            </a:r>
          </a:p>
        </p:txBody>
      </p:sp>
      <p:sp>
        <p:nvSpPr>
          <p:cNvPr id="45" name="Rechteck 44"/>
          <p:cNvSpPr/>
          <p:nvPr/>
        </p:nvSpPr>
        <p:spPr bwMode="auto">
          <a:xfrm>
            <a:off x="6454146" y="3602994"/>
            <a:ext cx="956738" cy="390209"/>
          </a:xfrm>
          <a:prstGeom prst="rect">
            <a:avLst/>
          </a:prstGeom>
          <a:solidFill>
            <a:srgbClr val="7996BA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Tx/>
              <a:buFontTx/>
              <a:buNone/>
              <a:tabLst/>
              <a:defRPr/>
            </a:pPr>
            <a:r>
              <a:rPr kumimoji="0" lang="de-DE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transparency</a:t>
            </a:r>
          </a:p>
        </p:txBody>
      </p:sp>
      <p:cxnSp>
        <p:nvCxnSpPr>
          <p:cNvPr id="46" name="Gerade Verbindung mit Pfeil 45"/>
          <p:cNvCxnSpPr/>
          <p:nvPr/>
        </p:nvCxnSpPr>
        <p:spPr bwMode="auto">
          <a:xfrm>
            <a:off x="3193026" y="3352916"/>
            <a:ext cx="1301" cy="255516"/>
          </a:xfrm>
          <a:prstGeom prst="straightConnector1">
            <a:avLst/>
          </a:prstGeom>
          <a:noFill/>
          <a:ln w="28575" cap="flat" cmpd="sng" algn="ctr">
            <a:solidFill>
              <a:srgbClr val="7996B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197295" y="3332973"/>
            <a:ext cx="9236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2. verification</a:t>
            </a: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1661445" y="3279545"/>
            <a:ext cx="1008000" cy="0"/>
          </a:xfrm>
          <a:prstGeom prst="straightConnector1">
            <a:avLst/>
          </a:prstGeom>
          <a:noFill/>
          <a:ln w="28575" cap="flat" cmpd="sng" algn="ctr">
            <a:solidFill>
              <a:srgbClr val="7996BA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1713022" y="3059100"/>
            <a:ext cx="938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3. </a:t>
            </a:r>
            <a:r>
              <a:rPr kumimoji="0" lang="en-GB" sz="800" b="1" i="0" u="none" strike="noStrike" kern="0" cap="none" spc="0" normalizeH="0" baseline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Confirmation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944347" y="2709600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4. </a:t>
            </a:r>
            <a:r>
              <a:rPr lang="de-DE" sz="800" b="1" kern="0" dirty="0">
                <a:solidFill>
                  <a:srgbClr val="7996BA"/>
                </a:solidFill>
                <a:latin typeface="+mn-lt"/>
              </a:rPr>
              <a:t>Dis</a:t>
            </a:r>
            <a:r>
              <a:rPr kumimoji="0" lang="en-GB" sz="800" b="1" i="0" u="none" strike="noStrike" kern="0" cap="none" spc="0" normalizeH="0" baseline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closure</a:t>
            </a:r>
          </a:p>
        </p:txBody>
      </p:sp>
      <p:cxnSp>
        <p:nvCxnSpPr>
          <p:cNvPr id="52" name="Gerade Verbindung mit Pfeil 51"/>
          <p:cNvCxnSpPr/>
          <p:nvPr/>
        </p:nvCxnSpPr>
        <p:spPr bwMode="auto">
          <a:xfrm>
            <a:off x="6393623" y="2704728"/>
            <a:ext cx="1027607" cy="0"/>
          </a:xfrm>
          <a:prstGeom prst="straightConnector1">
            <a:avLst/>
          </a:prstGeom>
          <a:noFill/>
          <a:ln w="28575" cap="flat" cmpd="sng" algn="ctr">
            <a:solidFill>
              <a:srgbClr val="7996BA">
                <a:alpha val="50000"/>
              </a:srgb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3" name="Textfeld 52"/>
          <p:cNvSpPr txBox="1"/>
          <p:nvPr/>
        </p:nvSpPr>
        <p:spPr>
          <a:xfrm>
            <a:off x="6745486" y="2709600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5. Access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7996BA"/>
                </a:solidFill>
                <a:effectLst/>
                <a:uLnTx/>
                <a:uFillTx/>
                <a:latin typeface="+mn-lt"/>
                <a:ea typeface="+mn-ea"/>
              </a:rPr>
              <a:t>Disclosure</a:t>
            </a:r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2" y="2558617"/>
            <a:ext cx="972000" cy="545335"/>
          </a:xfrm>
          <a:prstGeom prst="rect">
            <a:avLst/>
          </a:prstGeom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468811" y="6280867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</a:rPr>
              <a:t>Source: </a:t>
            </a:r>
            <a:r>
              <a:rPr lang="de-DE" sz="600" kern="0" dirty="0">
                <a:solidFill>
                  <a:srgbClr val="595959"/>
                </a:solidFill>
                <a:latin typeface="+mn-lt"/>
              </a:rPr>
              <a:t>SVI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7" name="Inhaltsplatzhalter 2">
            <a:extLst>
              <a:ext uri="{FF2B5EF4-FFF2-40B4-BE49-F238E27FC236}">
                <a16:creationId xmlns:a16="http://schemas.microsoft.com/office/drawing/2014/main" id="{4150D227-B44D-4231-88FF-F9C920983B97}"/>
              </a:ext>
            </a:extLst>
          </p:cNvPr>
          <p:cNvSpPr txBox="1">
            <a:spLocks/>
          </p:cNvSpPr>
          <p:nvPr/>
        </p:nvSpPr>
        <p:spPr bwMode="auto">
          <a:xfrm>
            <a:off x="698500" y="311559"/>
            <a:ext cx="7017294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1824421576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>
            <a:extLst>
              <a:ext uri="{FF2B5EF4-FFF2-40B4-BE49-F238E27FC236}">
                <a16:creationId xmlns:a16="http://schemas.microsoft.com/office/drawing/2014/main" id="{C32F5BDD-8637-4BB6-898D-192FE120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34" y="1024671"/>
            <a:ext cx="7378700" cy="396805"/>
          </a:xfrm>
        </p:spPr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Securitisation Regulation </a:t>
            </a:r>
            <a:r>
              <a:rPr lang="de-DE" dirty="0" err="1"/>
              <a:t>to</a:t>
            </a:r>
            <a:r>
              <a:rPr lang="de-DE" dirty="0"/>
              <a:t> Verification Report</a:t>
            </a:r>
            <a:endParaRPr lang="de-DE" sz="12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0AFA85-9538-4490-888B-A9C8D26499E7}"/>
              </a:ext>
            </a:extLst>
          </p:cNvPr>
          <p:cNvSpPr/>
          <p:nvPr/>
        </p:nvSpPr>
        <p:spPr bwMode="auto">
          <a:xfrm>
            <a:off x="821431" y="1645981"/>
            <a:ext cx="3259664" cy="1982431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Securitisation Regulation (EU) 2017/2402</a:t>
            </a:r>
          </a:p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/>
              <a:t>STS </a:t>
            </a:r>
            <a:r>
              <a:rPr lang="de-DE" sz="1100" dirty="0" err="1"/>
              <a:t>criteria</a:t>
            </a:r>
            <a:r>
              <a:rPr lang="de-DE" sz="1100" dirty="0"/>
              <a:t> for non-ABCP (</a:t>
            </a:r>
            <a:r>
              <a:rPr lang="de-DE" sz="1100" dirty="0" err="1"/>
              <a:t>Articles</a:t>
            </a:r>
            <a:r>
              <a:rPr lang="de-DE" sz="1100" dirty="0"/>
              <a:t> 19-22) and ABCP (</a:t>
            </a:r>
            <a:r>
              <a:rPr lang="de-DE" sz="1100" dirty="0" err="1"/>
              <a:t>Articles</a:t>
            </a:r>
            <a:r>
              <a:rPr lang="de-DE" sz="1100" dirty="0"/>
              <a:t> 23-26)</a:t>
            </a: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/>
              <a:t>STS </a:t>
            </a:r>
            <a:r>
              <a:rPr lang="de-DE" sz="1100" dirty="0" err="1"/>
              <a:t>Notification</a:t>
            </a:r>
            <a:r>
              <a:rPr lang="de-DE" sz="1100" dirty="0"/>
              <a:t> </a:t>
            </a:r>
            <a:r>
              <a:rPr lang="de-DE" sz="1100" dirty="0" err="1"/>
              <a:t>according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Article</a:t>
            </a:r>
            <a:r>
              <a:rPr lang="de-DE" sz="1100" dirty="0"/>
              <a:t> 27</a:t>
            </a: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/>
              <a:t>Third </a:t>
            </a:r>
            <a:r>
              <a:rPr lang="de-DE" sz="1100" dirty="0" err="1"/>
              <a:t>party</a:t>
            </a:r>
            <a:r>
              <a:rPr lang="de-DE" sz="1100" dirty="0"/>
              <a:t> verification </a:t>
            </a:r>
            <a:r>
              <a:rPr lang="de-DE" sz="1100" dirty="0" err="1"/>
              <a:t>agent</a:t>
            </a:r>
            <a:r>
              <a:rPr lang="de-DE" sz="1100" dirty="0"/>
              <a:t> </a:t>
            </a:r>
            <a:r>
              <a:rPr lang="de-DE" sz="1100" dirty="0" err="1"/>
              <a:t>according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Article</a:t>
            </a:r>
            <a:r>
              <a:rPr lang="de-DE" sz="1100" dirty="0"/>
              <a:t> 28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E1621C5-B8EF-4909-A670-3F90401C8094}"/>
              </a:ext>
            </a:extLst>
          </p:cNvPr>
          <p:cNvSpPr/>
          <p:nvPr/>
        </p:nvSpPr>
        <p:spPr bwMode="auto">
          <a:xfrm>
            <a:off x="4910100" y="1645981"/>
            <a:ext cx="3263785" cy="1982431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SVI Verification Manual</a:t>
            </a:r>
          </a:p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endParaRPr lang="en-US" sz="1100" dirty="0"/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en-US" sz="1100" dirty="0"/>
              <a:t>Documentation of the STS verification methodology used by SVI</a:t>
            </a: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en-US" sz="1100" dirty="0"/>
              <a:t>Provides SVI management with discretion as to how each individual STS criterion is verified in a specific transaction</a:t>
            </a:r>
            <a:endParaRPr lang="de-DE" sz="1100" dirty="0"/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www.sts-verification-international.com/sts-verification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414AC2A-ED83-47DE-A767-E005295BAABB}"/>
              </a:ext>
            </a:extLst>
          </p:cNvPr>
          <p:cNvSpPr/>
          <p:nvPr/>
        </p:nvSpPr>
        <p:spPr bwMode="auto">
          <a:xfrm>
            <a:off x="827913" y="4463774"/>
            <a:ext cx="3253182" cy="1982431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SVI Verification Report</a:t>
            </a:r>
          </a:p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 err="1"/>
              <a:t>Confirms</a:t>
            </a:r>
            <a:r>
              <a:rPr lang="de-DE" sz="1100" dirty="0"/>
              <a:t> </a:t>
            </a:r>
            <a:r>
              <a:rPr lang="de-DE" sz="1100" dirty="0" err="1"/>
              <a:t>compliance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a </a:t>
            </a:r>
            <a:r>
              <a:rPr lang="de-DE" sz="1100" dirty="0" err="1"/>
              <a:t>specific</a:t>
            </a:r>
            <a:r>
              <a:rPr lang="de-DE" sz="1100" dirty="0"/>
              <a:t> </a:t>
            </a:r>
            <a:r>
              <a:rPr lang="de-DE" sz="1100" dirty="0" err="1"/>
              <a:t>transaction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STS </a:t>
            </a:r>
            <a:r>
              <a:rPr lang="de-DE" sz="1100" dirty="0" err="1"/>
              <a:t>criteria</a:t>
            </a:r>
            <a:r>
              <a:rPr lang="de-DE" sz="1100" dirty="0"/>
              <a:t> and </a:t>
            </a:r>
            <a:r>
              <a:rPr lang="de-DE" sz="1100" dirty="0" err="1"/>
              <a:t>how</a:t>
            </a:r>
            <a:r>
              <a:rPr lang="de-DE" sz="1100" dirty="0"/>
              <a:t> SVI </a:t>
            </a:r>
            <a:r>
              <a:rPr lang="de-DE" sz="1100" dirty="0" err="1"/>
              <a:t>has</a:t>
            </a:r>
            <a:r>
              <a:rPr lang="de-DE" sz="1100" dirty="0"/>
              <a:t> </a:t>
            </a:r>
            <a:r>
              <a:rPr lang="de-DE" sz="1100" dirty="0" err="1"/>
              <a:t>come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such </a:t>
            </a:r>
            <a:r>
              <a:rPr lang="de-DE" sz="1100" dirty="0" err="1"/>
              <a:t>conclusion</a:t>
            </a:r>
            <a:endParaRPr lang="de-DE" sz="1100" dirty="0"/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 err="1"/>
              <a:t>Available</a:t>
            </a:r>
            <a:r>
              <a:rPr lang="de-DE" sz="1100" dirty="0"/>
              <a:t> </a:t>
            </a:r>
            <a:r>
              <a:rPr lang="de-DE" sz="1100" dirty="0" err="1"/>
              <a:t>as</a:t>
            </a:r>
            <a:r>
              <a:rPr lang="de-DE" sz="1100" dirty="0"/>
              <a:t> </a:t>
            </a:r>
            <a:r>
              <a:rPr lang="de-DE" sz="1100" dirty="0" err="1"/>
              <a:t>Preliminary</a:t>
            </a:r>
            <a:r>
              <a:rPr lang="de-DE" sz="1100" dirty="0"/>
              <a:t> (at deal </a:t>
            </a:r>
            <a:r>
              <a:rPr lang="de-DE" sz="1100" dirty="0" err="1"/>
              <a:t>announcement</a:t>
            </a:r>
            <a:r>
              <a:rPr lang="de-DE" sz="1100" dirty="0"/>
              <a:t>) </a:t>
            </a:r>
            <a:r>
              <a:rPr lang="de-DE" sz="1100" dirty="0" err="1"/>
              <a:t>or</a:t>
            </a:r>
            <a:r>
              <a:rPr lang="de-DE" sz="1100" dirty="0"/>
              <a:t> Final Verification Report (at </a:t>
            </a:r>
            <a:r>
              <a:rPr lang="de-DE" sz="1100" dirty="0" err="1"/>
              <a:t>closing</a:t>
            </a:r>
            <a:r>
              <a:rPr lang="de-DE" sz="1100" dirty="0"/>
              <a:t>)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Originator</a:t>
            </a:r>
            <a:r>
              <a:rPr lang="de-DE" sz="1100" dirty="0"/>
              <a:t> and Investors</a:t>
            </a: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www.sts-verification-international.com/transactions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DCB3C44-A2A8-4F0D-B2C3-FF8EE3E6901D}"/>
              </a:ext>
            </a:extLst>
          </p:cNvPr>
          <p:cNvSpPr/>
          <p:nvPr/>
        </p:nvSpPr>
        <p:spPr bwMode="auto">
          <a:xfrm>
            <a:off x="4927183" y="4463774"/>
            <a:ext cx="3253184" cy="1982431"/>
          </a:xfrm>
          <a:prstGeom prst="rect">
            <a:avLst/>
          </a:prstGeom>
          <a:solidFill>
            <a:srgbClr val="E3E3E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SVI Transaction Verification Catalogue</a:t>
            </a:r>
          </a:p>
          <a:p>
            <a:pPr algn="ctr" eaLnBrk="0" hangingPunc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en-US" sz="1100" dirty="0"/>
              <a:t>When mandated by an originator, SVI management decides and documents the verification methodology and stipulates a transaction specific „Transaction Verification Catalogue”</a:t>
            </a:r>
            <a:endParaRPr lang="de-DE" sz="1100" dirty="0"/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r>
              <a:rPr lang="de-DE" sz="1100" dirty="0" err="1"/>
              <a:t>Based</a:t>
            </a:r>
            <a:r>
              <a:rPr lang="de-DE" sz="1100" dirty="0"/>
              <a:t> on t</a:t>
            </a:r>
            <a:r>
              <a:rPr lang="en-US" sz="1100" dirty="0" err="1"/>
              <a:t>ransaction</a:t>
            </a:r>
            <a:r>
              <a:rPr lang="en-US" sz="1100" dirty="0"/>
              <a:t> information received from originator or arranger and complexity of proposed transaction</a:t>
            </a:r>
          </a:p>
          <a:p>
            <a:pPr marL="365760" marR="97790" indent="-171450">
              <a:spcBef>
                <a:spcPts val="100"/>
              </a:spcBef>
              <a:buFont typeface="Wingdings" panose="05000000000000000000" pitchFamily="2" charset="2"/>
              <a:buChar char="n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 bwMode="auto">
          <a:xfrm rot="5400000">
            <a:off x="6053828" y="3820672"/>
            <a:ext cx="829005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 rot="10800000">
            <a:off x="4089711" y="5226389"/>
            <a:ext cx="829005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089710" y="2523856"/>
            <a:ext cx="829005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1839285" y="3820672"/>
            <a:ext cx="829005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45372" y="2213253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Basis </a:t>
            </a:r>
          </a:p>
          <a:p>
            <a:pPr algn="ctr"/>
            <a:r>
              <a:rPr lang="de-DE" sz="1000" dirty="0"/>
              <a:t>for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541992" y="379609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Deal </a:t>
            </a:r>
          </a:p>
          <a:p>
            <a:pPr algn="ctr"/>
            <a:r>
              <a:rPr lang="de-DE" sz="1000" dirty="0" err="1"/>
              <a:t>specific</a:t>
            </a:r>
            <a:endParaRPr lang="de-DE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4150795" y="4787156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Deal </a:t>
            </a:r>
          </a:p>
          <a:p>
            <a:pPr algn="ctr"/>
            <a:r>
              <a:rPr lang="de-DE" sz="1000" dirty="0" err="1"/>
              <a:t>specific</a:t>
            </a:r>
            <a:endParaRPr lang="de-DE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2346133" y="384603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Compliance</a:t>
            </a:r>
          </a:p>
          <a:p>
            <a:pPr algn="ctr"/>
            <a:r>
              <a:rPr lang="de-DE" sz="1000" dirty="0" err="1"/>
              <a:t>with</a:t>
            </a:r>
            <a:endParaRPr lang="de-DE" sz="1000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F0584966-1A49-4148-85F6-3A5AECA41810}"/>
              </a:ext>
            </a:extLst>
          </p:cNvPr>
          <p:cNvSpPr txBox="1">
            <a:spLocks/>
          </p:cNvSpPr>
          <p:nvPr/>
        </p:nvSpPr>
        <p:spPr bwMode="auto">
          <a:xfrm>
            <a:off x="698500" y="311559"/>
            <a:ext cx="6398986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2432556386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  <a:cs typeface="ClanPro-Book"/>
              </a:rPr>
              <a:t>Overview</a:t>
            </a:r>
            <a:r>
              <a:rPr lang="de-DE" dirty="0">
                <a:latin typeface="+mj-lt"/>
                <a:cs typeface="ClanPro-Book"/>
              </a:rPr>
              <a:t> </a:t>
            </a:r>
            <a:r>
              <a:rPr lang="en-GB" dirty="0">
                <a:latin typeface="+mj-lt"/>
                <a:cs typeface="ClanPro-Book"/>
              </a:rPr>
              <a:t>of</a:t>
            </a:r>
            <a:r>
              <a:rPr lang="de-DE" dirty="0">
                <a:latin typeface="+mj-lt"/>
                <a:cs typeface="ClanPro-Book"/>
              </a:rPr>
              <a:t> </a:t>
            </a:r>
            <a:r>
              <a:rPr lang="en-GB" dirty="0">
                <a:latin typeface="+mj-lt"/>
              </a:rPr>
              <a:t>the</a:t>
            </a:r>
            <a:r>
              <a:rPr lang="de-DE" dirty="0">
                <a:latin typeface="+mj-lt"/>
              </a:rPr>
              <a:t> Contents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STS Verification </a:t>
            </a:r>
            <a:r>
              <a:rPr lang="en-GB" dirty="0">
                <a:latin typeface="+mj-lt"/>
              </a:rPr>
              <a:t>Process</a:t>
            </a:r>
            <a:br>
              <a:rPr lang="de-DE" dirty="0">
                <a:latin typeface="ClanPro-Book"/>
                <a:cs typeface="ClanPro-Book"/>
              </a:rPr>
            </a:br>
            <a:endParaRPr lang="de-DE" dirty="0"/>
          </a:p>
        </p:txBody>
      </p:sp>
      <p:sp>
        <p:nvSpPr>
          <p:cNvPr id="4" name="Abgerundetes Rechteck 3"/>
          <p:cNvSpPr>
            <a:spLocks noChangeAspect="1" noChangeArrowheads="1"/>
          </p:cNvSpPr>
          <p:nvPr/>
        </p:nvSpPr>
        <p:spPr bwMode="auto">
          <a:xfrm>
            <a:off x="3698025" y="3172944"/>
            <a:ext cx="578907" cy="12801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Franklin Gothic Book" pitchFamily="34" charset="0"/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Franklin Gothic Book" pitchFamily="34" charset="0"/>
              <a:buChar char="›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ts val="600"/>
              </a:spcBef>
              <a:buSzPct val="120000"/>
              <a:buFont typeface="Franklin Gothic Book" pitchFamily="34" charset="0"/>
              <a:buChar char="›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ts val="600"/>
              </a:spcBef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ts val="600"/>
              </a:spcBef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20000"/>
              <a:buFont typeface="Franklin Gothic Book" pitchFamily="34" charset="0"/>
              <a:buChar char="›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de-DE" altLang="de-DE" sz="700" b="0" dirty="0">
              <a:solidFill>
                <a:srgbClr val="FFFFFF"/>
              </a:solidFill>
              <a:ea typeface="PFCentroSansPro-Regular"/>
              <a:cs typeface="PFCentroSansPro-Regular"/>
            </a:endParaRPr>
          </a:p>
        </p:txBody>
      </p:sp>
      <p:graphicFrame>
        <p:nvGraphicFramePr>
          <p:cNvPr id="5" name="Group 36"/>
          <p:cNvGraphicFramePr>
            <a:graphicFrameLocks noGrp="1" noChangeAspect="1"/>
          </p:cNvGraphicFramePr>
          <p:nvPr/>
        </p:nvGraphicFramePr>
        <p:xfrm>
          <a:off x="739079" y="2262487"/>
          <a:ext cx="6959291" cy="3414351"/>
        </p:xfrm>
        <a:graphic>
          <a:graphicData uri="http://schemas.openxmlformats.org/drawingml/2006/table">
            <a:tbl>
              <a:tblPr/>
              <a:tblGrid>
                <a:gridCol w="27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4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44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1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88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Regulatory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framework</a:t>
                      </a: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Eligibility criteria</a:t>
                      </a:r>
                    </a:p>
                  </a:txBody>
                  <a:tcPr marL="65119" marR="65119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Clear definition of responsibilities</a:t>
                      </a:r>
                    </a:p>
                  </a:txBody>
                  <a:tcPr marL="65119" marR="65119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Sale only to professional investors</a:t>
                      </a:r>
                    </a:p>
                  </a:txBody>
                  <a:tcPr marL="65119" marR="65119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Appropriate hedging of interest rate and currency risk</a:t>
                      </a:r>
                    </a:p>
                  </a:txBody>
                  <a:tcPr marL="65119" marR="65119" marT="72000" marB="72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72000" marB="72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Provision of data to potential investors</a:t>
                      </a:r>
                    </a:p>
                  </a:txBody>
                  <a:tcPr marL="65119" marR="65119" marT="72000" marB="72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Experience</a:t>
                      </a: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Exclusion criteria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Experience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5% Retention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Clear description of the waterfall</a:t>
                      </a:r>
                    </a:p>
                  </a:txBody>
                  <a:tcPr marL="65119" marR="65119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36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Provision of all data in a repository</a:t>
                      </a:r>
                    </a:p>
                  </a:txBody>
                  <a:tcPr marL="65119" marR="65119" marT="72000" marB="7200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Exclusion of “Originate to Distribute”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Arrangements for replacement of parties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No Re-Securitisations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No withholding of funds in the event of insolvency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Examination of STS-Notification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Homogeneity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True sale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Presence of appropriate triggers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Investor Report Structure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37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36000" marB="72001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Enforcement of sale of receivables in case of insolvency</a:t>
                      </a:r>
                    </a:p>
                  </a:txBody>
                  <a:tcPr marL="65119" marR="65119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65119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No active portfolio management</a:t>
                      </a:r>
                    </a:p>
                  </a:txBody>
                  <a:tcPr marL="65119" marR="65119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Description of Servicing Standards</a:t>
                      </a:r>
                    </a:p>
                  </a:txBody>
                  <a:tcPr marL="65119" marR="65119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36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Provision of insider and other important events</a:t>
                      </a:r>
                    </a:p>
                  </a:txBody>
                  <a:tcPr marL="65119" marR="65119" marT="72000" marB="72001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Legal validity of contracts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Timely transfer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Replacement Counterparties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Provision of cash flow model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4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MS Mincho" pitchFamily="49" charset="-128"/>
                        <a:cs typeface="Arial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Assignability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i="0" dirty="0">
                        <a:latin typeface="ClanPro-Book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No predominant dependence on portfolio sales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Clear conflict resolution regulations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charset="2"/>
                        <a:buChar char="§"/>
                        <a:tabLst/>
                        <a:defRPr/>
                      </a:pPr>
                      <a:endParaRPr kumimoji="0" lang="en-GB" alt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lanPro-Book"/>
                        <a:ea typeface="MS Mincho" pitchFamily="49" charset="-128"/>
                        <a:cs typeface="ClanPro-Book"/>
                      </a:endParaRPr>
                    </a:p>
                  </a:txBody>
                  <a:tcPr marL="65119" marR="0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anPro-Book"/>
                          <a:ea typeface="MS Mincho" pitchFamily="49" charset="-128"/>
                          <a:cs typeface="ClanPro-Book"/>
                        </a:rPr>
                        <a:t>Provision of environmental data</a:t>
                      </a:r>
                    </a:p>
                  </a:txBody>
                  <a:tcPr marL="65119" marR="65119" marT="0" marB="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uppierung 39"/>
          <p:cNvGrpSpPr>
            <a:grpSpLocks noChangeAspect="1"/>
          </p:cNvGrpSpPr>
          <p:nvPr/>
        </p:nvGrpSpPr>
        <p:grpSpPr>
          <a:xfrm>
            <a:off x="1010194" y="1798313"/>
            <a:ext cx="1171630" cy="434431"/>
            <a:chOff x="2109" y="0"/>
            <a:chExt cx="1877343" cy="504859"/>
          </a:xfrm>
          <a:solidFill>
            <a:schemeClr val="accent1">
              <a:lumMod val="50000"/>
            </a:schemeClr>
          </a:solidFill>
        </p:grpSpPr>
        <p:sp>
          <p:nvSpPr>
            <p:cNvPr id="7" name="Eingebuchteter Richtungspfeil 40"/>
            <p:cNvSpPr/>
            <p:nvPr/>
          </p:nvSpPr>
          <p:spPr>
            <a:xfrm>
              <a:off x="2109" y="0"/>
              <a:ext cx="1877343" cy="504859"/>
            </a:xfrm>
            <a:prstGeom prst="chevron">
              <a:avLst/>
            </a:prstGeom>
            <a:solidFill>
              <a:srgbClr val="2340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ingebuchteter Richtungspfeil 4"/>
            <p:cNvSpPr/>
            <p:nvPr/>
          </p:nvSpPr>
          <p:spPr>
            <a:xfrm>
              <a:off x="254539" y="0"/>
              <a:ext cx="1372485" cy="5048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kern="1200" dirty="0">
                  <a:latin typeface="ClanPro-Medium"/>
                  <a:cs typeface="ClanPro-Medium"/>
                </a:rPr>
                <a:t>originator</a:t>
              </a:r>
            </a:p>
          </p:txBody>
        </p:sp>
      </p:grpSp>
      <p:grpSp>
        <p:nvGrpSpPr>
          <p:cNvPr id="9" name="Gruppierung 43"/>
          <p:cNvGrpSpPr>
            <a:grpSpLocks noChangeAspect="1"/>
          </p:cNvGrpSpPr>
          <p:nvPr/>
        </p:nvGrpSpPr>
        <p:grpSpPr>
          <a:xfrm>
            <a:off x="2040387" y="1798313"/>
            <a:ext cx="1258740" cy="434431"/>
            <a:chOff x="2109" y="0"/>
            <a:chExt cx="1877343" cy="504859"/>
          </a:xfrm>
          <a:solidFill>
            <a:schemeClr val="accent1">
              <a:lumMod val="50000"/>
            </a:schemeClr>
          </a:solidFill>
        </p:grpSpPr>
        <p:sp>
          <p:nvSpPr>
            <p:cNvPr id="10" name="Eingebuchteter Richtungspfeil 44"/>
            <p:cNvSpPr/>
            <p:nvPr/>
          </p:nvSpPr>
          <p:spPr>
            <a:xfrm>
              <a:off x="2109" y="0"/>
              <a:ext cx="1877343" cy="504859"/>
            </a:xfrm>
            <a:prstGeom prst="chevron">
              <a:avLst/>
            </a:prstGeom>
            <a:solidFill>
              <a:srgbClr val="2340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ingebuchteter Richtungspfeil 4"/>
            <p:cNvSpPr/>
            <p:nvPr/>
          </p:nvSpPr>
          <p:spPr>
            <a:xfrm>
              <a:off x="254539" y="0"/>
              <a:ext cx="1372484" cy="5048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b="1" dirty="0">
                  <a:latin typeface="ClanPro-Medium"/>
                  <a:cs typeface="ClanPro-Medium"/>
                </a:rPr>
                <a:t>portfolio</a:t>
              </a:r>
              <a:endParaRPr lang="de-DE" sz="1000" b="1" kern="1200" dirty="0">
                <a:latin typeface="ClanPro-Medium"/>
                <a:cs typeface="ClanPro-Medium"/>
              </a:endParaRPr>
            </a:p>
          </p:txBody>
        </p:sp>
      </p:grpSp>
      <p:grpSp>
        <p:nvGrpSpPr>
          <p:cNvPr id="12" name="Gruppierung 46"/>
          <p:cNvGrpSpPr>
            <a:grpSpLocks noChangeAspect="1"/>
          </p:cNvGrpSpPr>
          <p:nvPr/>
        </p:nvGrpSpPr>
        <p:grpSpPr>
          <a:xfrm>
            <a:off x="4264960" y="1798313"/>
            <a:ext cx="2501592" cy="434431"/>
            <a:chOff x="2109" y="0"/>
            <a:chExt cx="1877343" cy="504859"/>
          </a:xfrm>
          <a:solidFill>
            <a:schemeClr val="accent1">
              <a:lumMod val="50000"/>
            </a:schemeClr>
          </a:solidFill>
        </p:grpSpPr>
        <p:sp>
          <p:nvSpPr>
            <p:cNvPr id="13" name="Eingebuchteter Richtungspfeil 47"/>
            <p:cNvSpPr/>
            <p:nvPr/>
          </p:nvSpPr>
          <p:spPr>
            <a:xfrm>
              <a:off x="2109" y="0"/>
              <a:ext cx="1877343" cy="504859"/>
            </a:xfrm>
            <a:prstGeom prst="chevron">
              <a:avLst/>
            </a:prstGeom>
            <a:solidFill>
              <a:srgbClr val="2340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ingebuchteter Richtungspfeil 4"/>
            <p:cNvSpPr/>
            <p:nvPr/>
          </p:nvSpPr>
          <p:spPr>
            <a:xfrm>
              <a:off x="254539" y="0"/>
              <a:ext cx="1372484" cy="5048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000" b="1" dirty="0">
                  <a:latin typeface="ClanPro-Medium"/>
                  <a:cs typeface="ClanPro-Medium"/>
                </a:rPr>
                <a:t>transactional</a:t>
              </a:r>
              <a:r>
                <a:rPr lang="de-DE" sz="1000" b="1" dirty="0">
                  <a:latin typeface="ClanPro-Medium"/>
                  <a:cs typeface="ClanPro-Medium"/>
                </a:rPr>
                <a:t> </a:t>
              </a:r>
              <a:r>
                <a:rPr lang="en-GB" sz="1000" b="1" dirty="0">
                  <a:latin typeface="ClanPro-Medium"/>
                  <a:cs typeface="ClanPro-Medium"/>
                </a:rPr>
                <a:t>structure</a:t>
              </a:r>
            </a:p>
          </p:txBody>
        </p:sp>
      </p:grpSp>
      <p:grpSp>
        <p:nvGrpSpPr>
          <p:cNvPr id="15" name="Gruppierung 49"/>
          <p:cNvGrpSpPr>
            <a:grpSpLocks noChangeAspect="1"/>
          </p:cNvGrpSpPr>
          <p:nvPr/>
        </p:nvGrpSpPr>
        <p:grpSpPr>
          <a:xfrm>
            <a:off x="3151168" y="1798313"/>
            <a:ext cx="1273252" cy="434431"/>
            <a:chOff x="2109" y="0"/>
            <a:chExt cx="1877343" cy="504859"/>
          </a:xfrm>
          <a:solidFill>
            <a:schemeClr val="accent1">
              <a:lumMod val="50000"/>
            </a:schemeClr>
          </a:solidFill>
        </p:grpSpPr>
        <p:sp>
          <p:nvSpPr>
            <p:cNvPr id="16" name="Eingebuchteter Richtungspfeil 50"/>
            <p:cNvSpPr/>
            <p:nvPr/>
          </p:nvSpPr>
          <p:spPr>
            <a:xfrm>
              <a:off x="2109" y="0"/>
              <a:ext cx="1877343" cy="504859"/>
            </a:xfrm>
            <a:prstGeom prst="chevron">
              <a:avLst/>
            </a:prstGeom>
            <a:solidFill>
              <a:srgbClr val="2340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ingebuchteter Richtungspfeil 4"/>
            <p:cNvSpPr/>
            <p:nvPr/>
          </p:nvSpPr>
          <p:spPr>
            <a:xfrm>
              <a:off x="254539" y="0"/>
              <a:ext cx="1372484" cy="5048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1000" b="1" dirty="0">
                  <a:latin typeface="ClanPro-Medium"/>
                  <a:cs typeface="ClanPro-Medium"/>
                </a:rPr>
                <a:t>transactional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GB" sz="1000" b="1" dirty="0">
                  <a:latin typeface="ClanPro-Medium"/>
                  <a:cs typeface="ClanPro-Medium"/>
                </a:rPr>
                <a:t>parties</a:t>
              </a:r>
            </a:p>
          </p:txBody>
        </p:sp>
      </p:grpSp>
      <p:grpSp>
        <p:nvGrpSpPr>
          <p:cNvPr id="18" name="Gruppierung 52"/>
          <p:cNvGrpSpPr>
            <a:grpSpLocks noChangeAspect="1"/>
          </p:cNvGrpSpPr>
          <p:nvPr/>
        </p:nvGrpSpPr>
        <p:grpSpPr>
          <a:xfrm>
            <a:off x="6609798" y="1798313"/>
            <a:ext cx="1271457" cy="434431"/>
            <a:chOff x="2109" y="0"/>
            <a:chExt cx="1877343" cy="504859"/>
          </a:xfrm>
          <a:solidFill>
            <a:srgbClr val="254061"/>
          </a:solidFill>
        </p:grpSpPr>
        <p:sp>
          <p:nvSpPr>
            <p:cNvPr id="19" name="Eingebuchteter Richtungspfeil 53"/>
            <p:cNvSpPr/>
            <p:nvPr/>
          </p:nvSpPr>
          <p:spPr>
            <a:xfrm>
              <a:off x="2109" y="0"/>
              <a:ext cx="1877343" cy="504859"/>
            </a:xfrm>
            <a:prstGeom prst="chevron">
              <a:avLst/>
            </a:prstGeom>
            <a:solidFill>
              <a:srgbClr val="23407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ingebuchteter Richtungspfeil 4"/>
            <p:cNvSpPr/>
            <p:nvPr/>
          </p:nvSpPr>
          <p:spPr>
            <a:xfrm>
              <a:off x="254538" y="0"/>
              <a:ext cx="1502759" cy="50485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b="1" dirty="0">
                  <a:latin typeface="ClanPro-Medium"/>
                  <a:cs typeface="ClanPro-Medium"/>
                </a:rPr>
                <a:t>transparency</a:t>
              </a:r>
              <a:endParaRPr lang="de-DE" sz="1000" b="1" kern="1200" dirty="0">
                <a:latin typeface="ClanPro-Medium"/>
                <a:cs typeface="ClanPro-Medium"/>
              </a:endParaRPr>
            </a:p>
          </p:txBody>
        </p:sp>
      </p:grp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5A0EE4D-C41E-4A52-B5BE-0BEF6903C6C3}"/>
              </a:ext>
            </a:extLst>
          </p:cNvPr>
          <p:cNvSpPr txBox="1">
            <a:spLocks/>
          </p:cNvSpPr>
          <p:nvPr/>
        </p:nvSpPr>
        <p:spPr bwMode="auto">
          <a:xfrm>
            <a:off x="698500" y="311559"/>
            <a:ext cx="6398986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3169234302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Indicative</a:t>
            </a:r>
            <a:r>
              <a:rPr lang="de-DE" dirty="0"/>
              <a:t> Timeline </a:t>
            </a:r>
            <a:r>
              <a:rPr lang="de-DE" dirty="0" err="1"/>
              <a:t>of</a:t>
            </a:r>
            <a:r>
              <a:rPr lang="de-DE" dirty="0"/>
              <a:t> a STS Verification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3234" y="2018187"/>
            <a:ext cx="7380000" cy="4048078"/>
          </a:xfrm>
        </p:spPr>
        <p:txBody>
          <a:bodyPr/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= 0 	</a:t>
            </a:r>
            <a:r>
              <a:rPr lang="en-GB" dirty="0"/>
              <a:t>Application</a:t>
            </a:r>
            <a:r>
              <a:rPr lang="de-DE" dirty="0"/>
              <a:t> </a:t>
            </a:r>
            <a:r>
              <a:rPr lang="en-GB" dirty="0"/>
              <a:t>from</a:t>
            </a:r>
            <a:r>
              <a:rPr lang="de-DE" dirty="0"/>
              <a:t> originator to SVI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+ 5	</a:t>
            </a:r>
            <a:r>
              <a:rPr lang="en-GB" dirty="0"/>
              <a:t>Confirmation</a:t>
            </a:r>
            <a:r>
              <a:rPr lang="de-DE" dirty="0"/>
              <a:t> </a:t>
            </a:r>
            <a:r>
              <a:rPr lang="en-GB" dirty="0"/>
              <a:t>and</a:t>
            </a:r>
            <a:r>
              <a:rPr lang="de-DE" dirty="0"/>
              <a:t> </a:t>
            </a:r>
            <a:r>
              <a:rPr lang="en-BZ" dirty="0"/>
              <a:t>mandate</a:t>
            </a:r>
            <a:r>
              <a:rPr lang="de-DE" dirty="0"/>
              <a:t> </a:t>
            </a:r>
            <a:r>
              <a:rPr lang="en-GB" dirty="0"/>
              <a:t>agreement</a:t>
            </a:r>
            <a:r>
              <a:rPr lang="de-DE" dirty="0"/>
              <a:t> </a:t>
            </a:r>
            <a:r>
              <a:rPr lang="en-GB" dirty="0"/>
              <a:t>to</a:t>
            </a:r>
            <a:r>
              <a:rPr lang="de-DE" dirty="0"/>
              <a:t> originator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+ 7	</a:t>
            </a:r>
            <a:r>
              <a:rPr lang="en-GB" dirty="0"/>
              <a:t>Signing</a:t>
            </a:r>
            <a:r>
              <a:rPr lang="de-DE" dirty="0"/>
              <a:t>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mandate</a:t>
            </a:r>
            <a:r>
              <a:rPr lang="de-DE" dirty="0"/>
              <a:t> </a:t>
            </a:r>
            <a:r>
              <a:rPr lang="en-GB" dirty="0"/>
              <a:t>agreement</a:t>
            </a:r>
            <a:r>
              <a:rPr lang="de-DE" dirty="0"/>
              <a:t> </a:t>
            </a:r>
            <a:r>
              <a:rPr lang="en-GB" dirty="0"/>
              <a:t>by</a:t>
            </a:r>
            <a:r>
              <a:rPr lang="de-DE" dirty="0"/>
              <a:t> </a:t>
            </a:r>
            <a:r>
              <a:rPr lang="en-GB" dirty="0"/>
              <a:t>originator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+ 8	Transaction </a:t>
            </a:r>
            <a:r>
              <a:rPr lang="en-GB" dirty="0"/>
              <a:t>verification</a:t>
            </a:r>
            <a:r>
              <a:rPr lang="de-DE" dirty="0"/>
              <a:t> </a:t>
            </a:r>
            <a:r>
              <a:rPr lang="en-GB" dirty="0"/>
              <a:t>catalogue</a:t>
            </a:r>
            <a:r>
              <a:rPr lang="de-DE" dirty="0"/>
              <a:t> </a:t>
            </a:r>
            <a:r>
              <a:rPr lang="en-GB" dirty="0"/>
              <a:t>to</a:t>
            </a:r>
            <a:r>
              <a:rPr lang="de-DE" dirty="0"/>
              <a:t> </a:t>
            </a:r>
            <a:r>
              <a:rPr lang="en-GB" dirty="0"/>
              <a:t>originator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+ 10	Start verification work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+ 15	</a:t>
            </a:r>
            <a:r>
              <a:rPr lang="de-DE" dirty="0" err="1"/>
              <a:t>Operations</a:t>
            </a:r>
            <a:r>
              <a:rPr lang="de-DE" dirty="0"/>
              <a:t> review at </a:t>
            </a:r>
            <a:r>
              <a:rPr lang="de-DE" dirty="0" err="1"/>
              <a:t>originator</a:t>
            </a:r>
            <a:r>
              <a:rPr lang="de-DE" dirty="0"/>
              <a:t> ('due </a:t>
            </a:r>
            <a:r>
              <a:rPr lang="en-GB" dirty="0"/>
              <a:t>diligence</a:t>
            </a:r>
            <a:r>
              <a:rPr lang="de-DE" dirty="0"/>
              <a:t>')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+ 30	(= </a:t>
            </a:r>
            <a:r>
              <a:rPr lang="en-GB" dirty="0"/>
              <a:t>Announcement</a:t>
            </a:r>
            <a:r>
              <a:rPr lang="de-DE" dirty="0"/>
              <a:t>) Preliminary verification report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SVI</a:t>
            </a:r>
          </a:p>
          <a:p>
            <a:pPr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n"/>
              <a:tabLst>
                <a:tab pos="982663" algn="l"/>
              </a:tabLst>
            </a:pPr>
            <a:r>
              <a:rPr lang="de-DE" dirty="0"/>
              <a:t>t + 50	(= </a:t>
            </a:r>
            <a:r>
              <a:rPr lang="en-GB" dirty="0"/>
              <a:t>Closing</a:t>
            </a:r>
            <a:r>
              <a:rPr lang="de-DE" dirty="0"/>
              <a:t>) Final verification report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SVI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A1883E4-157A-4B7D-9FBB-E6FEFD50D094}"/>
              </a:ext>
            </a:extLst>
          </p:cNvPr>
          <p:cNvSpPr txBox="1">
            <a:spLocks/>
          </p:cNvSpPr>
          <p:nvPr/>
        </p:nvSpPr>
        <p:spPr bwMode="auto">
          <a:xfrm>
            <a:off x="698500" y="311559"/>
            <a:ext cx="6398986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3473543139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53234" y="1201546"/>
            <a:ext cx="7378700" cy="720725"/>
          </a:xfrm>
        </p:spPr>
        <p:txBody>
          <a:bodyPr/>
          <a:lstStyle/>
          <a:p>
            <a:r>
              <a:rPr lang="de-DE" dirty="0" err="1"/>
              <a:t>Added</a:t>
            </a:r>
            <a:r>
              <a:rPr lang="de-DE" dirty="0"/>
              <a:t> Value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Third-Party Verification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3234" y="1900499"/>
            <a:ext cx="7380000" cy="4264325"/>
          </a:xfrm>
        </p:spPr>
        <p:txBody>
          <a:bodyPr/>
          <a:lstStyle/>
          <a:p>
            <a:pPr marL="0" indent="0">
              <a:spcBef>
                <a:spcPts val="900"/>
              </a:spcBef>
            </a:pPr>
            <a:r>
              <a:rPr lang="de-DE" b="1" dirty="0" err="1"/>
              <a:t>Added</a:t>
            </a:r>
            <a:r>
              <a:rPr lang="de-DE" b="1" dirty="0"/>
              <a:t> Value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Originators</a:t>
            </a:r>
            <a:r>
              <a:rPr lang="de-DE" b="1" dirty="0"/>
              <a:t>:</a:t>
            </a:r>
            <a:endParaRPr lang="de-DE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b="1" dirty="0"/>
              <a:t>Preparation phase</a:t>
            </a:r>
            <a:r>
              <a:rPr lang="en-US" dirty="0"/>
              <a:t>: Third party verifier as first point of contact for questions and coordinated approach to the competent supervisory authorities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b="1" dirty="0"/>
              <a:t>Implementation phase</a:t>
            </a:r>
            <a:r>
              <a:rPr lang="en-US" dirty="0"/>
              <a:t>: Appropriate interpretation and consistent application of STS criteria (incl. RTS and guidelines)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b="1" dirty="0"/>
              <a:t>On-going</a:t>
            </a:r>
            <a:r>
              <a:rPr lang="en-US" dirty="0"/>
              <a:t>: These advantages also apply to ongoing transactions (consistent implementation, contact with the competent supervisory authority, reduction of liability risks).</a:t>
            </a:r>
            <a:endParaRPr lang="de-DE" dirty="0"/>
          </a:p>
          <a:p>
            <a:pPr marL="0" indent="0">
              <a:spcBef>
                <a:spcPts val="900"/>
              </a:spcBef>
            </a:pPr>
            <a:r>
              <a:rPr lang="de-DE" b="1" dirty="0" err="1"/>
              <a:t>Added</a:t>
            </a:r>
            <a:r>
              <a:rPr lang="de-DE" b="1" dirty="0"/>
              <a:t> Value </a:t>
            </a:r>
            <a:r>
              <a:rPr lang="de-DE" b="1" dirty="0" err="1"/>
              <a:t>for</a:t>
            </a:r>
            <a:r>
              <a:rPr lang="de-DE" b="1" dirty="0"/>
              <a:t> Investors</a:t>
            </a:r>
            <a:r>
              <a:rPr lang="de-DE" dirty="0"/>
              <a:t>: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dirty="0"/>
              <a:t>Contribution to the uniform interpretation and application of the STS criteria throughout Europe.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dirty="0"/>
              <a:t>Promoting confidence in the legally compliant application of the new Securitisation Regulation in general and the STS criteria in particular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r>
              <a:rPr lang="en-US" dirty="0"/>
              <a:t>Facilitates risk analysis and portfolio management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endParaRPr lang="de-DE" dirty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n"/>
            </a:pP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93BDD55-6AF2-46D7-98CE-9BEA34B00764}"/>
              </a:ext>
            </a:extLst>
          </p:cNvPr>
          <p:cNvSpPr txBox="1">
            <a:spLocks/>
          </p:cNvSpPr>
          <p:nvPr/>
        </p:nvSpPr>
        <p:spPr bwMode="auto">
          <a:xfrm>
            <a:off x="698500" y="311559"/>
            <a:ext cx="6398986" cy="376419"/>
          </a:xfrm>
          <a:prstGeom prst="roundRect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52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955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67000" indent="-381000" algn="l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242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6pPr>
            <a:lvl7pPr marL="35814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7pPr>
            <a:lvl8pPr marL="40386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8pPr>
            <a:lvl9pPr marL="4495800" indent="-381000" algn="l" rtl="0" eaLnBrk="1" fontAlgn="base" hangingPunct="1">
              <a:lnSpc>
                <a:spcPct val="120000"/>
              </a:lnSpc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 sz="1400">
                <a:solidFill>
                  <a:srgbClr val="383838"/>
                </a:solidFill>
                <a:latin typeface="+mn-lt"/>
              </a:defRPr>
            </a:lvl9pPr>
          </a:lstStyle>
          <a:p>
            <a:pPr marL="0" indent="0">
              <a:buClr>
                <a:schemeClr val="bg2">
                  <a:lumMod val="85000"/>
                </a:schemeClr>
              </a:buClr>
              <a:buNone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</a:rPr>
              <a:t>Third Party Verification of STS Transactions					</a:t>
            </a:r>
          </a:p>
        </p:txBody>
      </p:sp>
    </p:spTree>
    <p:extLst>
      <p:ext uri="{BB962C8B-B14F-4D97-AF65-F5344CB8AC3E}">
        <p14:creationId xmlns:p14="http://schemas.microsoft.com/office/powerpoint/2010/main" val="1870290550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1877080" y="2558408"/>
            <a:ext cx="3027804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Michael Osswald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Managing Director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Tel: +49 (0)69 8740 344-10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E-mail: </a:t>
            </a:r>
            <a:r>
              <a:rPr lang="cs-CZ" sz="1100" dirty="0" err="1">
                <a:solidFill>
                  <a:srgbClr val="4D4D4D"/>
                </a:solidFill>
                <a:latin typeface="+mn-lt"/>
              </a:rPr>
              <a:t>michael.osswald@svi-gmbh.com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cs-CZ" sz="11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1877080" y="3843589"/>
            <a:ext cx="3027804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 Dr Michael Weller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Chairman of the Supervisory Board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Tel: +49 (0)69 8740 344-40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E-mail: </a:t>
            </a:r>
            <a:r>
              <a:rPr lang="cs-CZ" sz="1100" dirty="0" err="1">
                <a:solidFill>
                  <a:srgbClr val="4D4D4D"/>
                </a:solidFill>
                <a:latin typeface="+mn-lt"/>
              </a:rPr>
              <a:t>michael.weller@svi-gmbh.com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cs-CZ" sz="11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1877080" y="5109742"/>
            <a:ext cx="3027804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Prof Dr Arnd </a:t>
            </a:r>
            <a:r>
              <a:rPr lang="de-DE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Verleger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Vice-Chairman of the Supervisory Board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Tel: +49 (0)69 8740 344-</a:t>
            </a:r>
            <a:r>
              <a:rPr lang="de-DE" sz="1100" dirty="0">
                <a:solidFill>
                  <a:srgbClr val="4D4D4D"/>
                </a:solidFill>
                <a:latin typeface="+mn-lt"/>
              </a:rPr>
              <a:t>5</a:t>
            </a:r>
            <a:r>
              <a:rPr lang="cs-CZ" sz="1100" dirty="0">
                <a:solidFill>
                  <a:srgbClr val="4D4D4D"/>
                </a:solidFill>
                <a:latin typeface="+mn-lt"/>
              </a:rPr>
              <a:t>0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E-mail: </a:t>
            </a:r>
            <a:r>
              <a:rPr lang="cs-CZ" sz="1100" dirty="0" err="1">
                <a:solidFill>
                  <a:srgbClr val="4D4D4D"/>
                </a:solidFill>
                <a:latin typeface="+mn-lt"/>
              </a:rPr>
              <a:t>arnd.verleger@svi-gmbh.com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cs-CZ" sz="11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6230926" y="3849908"/>
            <a:ext cx="3027804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Jan-Peter Hülbert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Member of the Supervisory Board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Tel: +49 (0)69 </a:t>
            </a:r>
            <a:r>
              <a:rPr lang="de-DE" sz="1100" dirty="0">
                <a:solidFill>
                  <a:srgbClr val="4D4D4D"/>
                </a:solidFill>
                <a:latin typeface="+mn-lt"/>
              </a:rPr>
              <a:t>2992-1730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E-mail: jan-peter.huelbert@tsi-gmbh.de</a:t>
            </a:r>
          </a:p>
          <a:p>
            <a:pPr>
              <a:lnSpc>
                <a:spcPct val="110000"/>
              </a:lnSpc>
            </a:pPr>
            <a:endParaRPr lang="cs-CZ" sz="11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230926" y="5116061"/>
            <a:ext cx="3027804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Mario Uhrmacher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Member of the Supervisory Board</a:t>
            </a: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Tel: +49 (0)69 </a:t>
            </a:r>
            <a:r>
              <a:rPr lang="de-DE" sz="1100" dirty="0">
                <a:solidFill>
                  <a:srgbClr val="4D4D4D"/>
                </a:solidFill>
                <a:latin typeface="+mn-lt"/>
              </a:rPr>
              <a:t>2992-1721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cs-CZ" sz="1100" dirty="0">
                <a:solidFill>
                  <a:srgbClr val="4D4D4D"/>
                </a:solidFill>
                <a:latin typeface="+mn-lt"/>
              </a:rPr>
              <a:t>E-mail: mario.uhrmacher@tsi-gmbh.de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978853" y="1274257"/>
            <a:ext cx="3191663" cy="993837"/>
          </a:xfrm>
          <a:prstGeom prst="rect">
            <a:avLst/>
          </a:prstGeom>
          <a:noFill/>
          <a:ln w="9525">
            <a:noFill/>
          </a:ln>
        </p:spPr>
        <p:txBody>
          <a:bodyPr wrap="square" lIns="92352" tIns="123135" rIns="92352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STS Verification International GmbH</a:t>
            </a:r>
          </a:p>
          <a:p>
            <a:pPr>
              <a:lnSpc>
                <a:spcPct val="110000"/>
              </a:lnSpc>
            </a:pPr>
            <a:r>
              <a:rPr lang="de-DE" sz="1100" dirty="0">
                <a:solidFill>
                  <a:srgbClr val="4D4D4D"/>
                </a:solidFill>
                <a:latin typeface="+mn-lt"/>
              </a:rPr>
              <a:t>Mainzer</a:t>
            </a:r>
            <a:r>
              <a:rPr lang="en-GB" sz="1100" dirty="0">
                <a:solidFill>
                  <a:srgbClr val="4D4D4D"/>
                </a:solidFill>
                <a:latin typeface="+mn-lt"/>
              </a:rPr>
              <a:t> </a:t>
            </a:r>
            <a:r>
              <a:rPr lang="de-DE" sz="1100" dirty="0">
                <a:solidFill>
                  <a:srgbClr val="4D4D4D"/>
                </a:solidFill>
                <a:latin typeface="+mn-lt"/>
              </a:rPr>
              <a:t>Landstraße</a:t>
            </a:r>
            <a:r>
              <a:rPr lang="en-GB" sz="1100" dirty="0">
                <a:solidFill>
                  <a:srgbClr val="4D4D4D"/>
                </a:solidFill>
                <a:latin typeface="+mn-lt"/>
              </a:rPr>
              <a:t> 61 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60329 Frankfurt</a:t>
            </a:r>
          </a:p>
          <a:p>
            <a:pPr>
              <a:lnSpc>
                <a:spcPct val="110000"/>
              </a:lnSpc>
            </a:pPr>
            <a:r>
              <a:rPr lang="en-GB" sz="1100" dirty="0">
                <a:solidFill>
                  <a:srgbClr val="4D4D4D"/>
                </a:solidFill>
                <a:latin typeface="+mn-lt"/>
              </a:rPr>
              <a:t>Germany</a:t>
            </a:r>
            <a:endParaRPr lang="cs-CZ" sz="1100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24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5" y="3745640"/>
            <a:ext cx="1080000" cy="924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5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65" y="5025745"/>
            <a:ext cx="1080000" cy="924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6" name="Bild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02" y="3751959"/>
            <a:ext cx="1079806" cy="923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7" name="Bild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02" y="5032064"/>
            <a:ext cx="1079806" cy="924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8" name="Bild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2" y="2465535"/>
            <a:ext cx="1079806" cy="924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5460826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SI-Powerpointvorlage_fin">
  <a:themeElements>
    <a:clrScheme name="SVI">
      <a:dk1>
        <a:srgbClr val="171616"/>
      </a:dk1>
      <a:lt1>
        <a:sysClr val="window" lastClr="FFFFFF"/>
      </a:lt1>
      <a:dk2>
        <a:srgbClr val="171616"/>
      </a:dk2>
      <a:lt2>
        <a:srgbClr val="FFFFFF"/>
      </a:lt2>
      <a:accent1>
        <a:srgbClr val="175C9B"/>
      </a:accent1>
      <a:accent2>
        <a:srgbClr val="2F5597"/>
      </a:accent2>
      <a:accent3>
        <a:srgbClr val="A5A5A5"/>
      </a:accent3>
      <a:accent4>
        <a:srgbClr val="7B7B7B"/>
      </a:accent4>
      <a:accent5>
        <a:srgbClr val="2F5597"/>
      </a:accent5>
      <a:accent6>
        <a:srgbClr val="2F5597"/>
      </a:accent6>
      <a:hlink>
        <a:srgbClr val="8EAADB"/>
      </a:hlink>
      <a:folHlink>
        <a:srgbClr val="954F72"/>
      </a:folHlink>
    </a:clrScheme>
    <a:fontScheme name="SVI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0"/>
          </a:spcBef>
          <a:spcAft>
            <a:spcPct val="0"/>
          </a:spcAft>
          <a:buClr>
            <a:schemeClr val="accent1"/>
          </a:buClr>
          <a:buSzPct val="80000"/>
          <a:buFont typeface="Wingdings" charset="2"/>
          <a:buChar char="n"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0"/>
          </a:spcBef>
          <a:spcAft>
            <a:spcPct val="0"/>
          </a:spcAft>
          <a:buClr>
            <a:schemeClr val="accent1"/>
          </a:buClr>
          <a:buSzPct val="80000"/>
          <a:buFont typeface="Wingdings" charset="2"/>
          <a:buChar char="n"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AA87B8"/>
        </a:lt2>
        <a:accent1>
          <a:srgbClr val="FFFFFF"/>
        </a:accent1>
        <a:accent2>
          <a:srgbClr val="1FA7C5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1B97B2"/>
        </a:accent6>
        <a:hlink>
          <a:srgbClr val="A3C48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383838"/>
        </a:dk1>
        <a:lt1>
          <a:srgbClr val="FFFFFF"/>
        </a:lt1>
        <a:dk2>
          <a:srgbClr val="000000"/>
        </a:dk2>
        <a:lt2>
          <a:srgbClr val="B0A39B"/>
        </a:lt2>
        <a:accent1>
          <a:srgbClr val="E97922"/>
        </a:accent1>
        <a:accent2>
          <a:srgbClr val="E0A718"/>
        </a:accent2>
        <a:accent3>
          <a:srgbClr val="FFFFFF"/>
        </a:accent3>
        <a:accent4>
          <a:srgbClr val="2E2E2E"/>
        </a:accent4>
        <a:accent5>
          <a:srgbClr val="F2BEAB"/>
        </a:accent5>
        <a:accent6>
          <a:srgbClr val="CB9715"/>
        </a:accent6>
        <a:hlink>
          <a:srgbClr val="C0CFD9"/>
        </a:hlink>
        <a:folHlink>
          <a:srgbClr val="003A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VI ppt Vorlage.potx" id="{42C23932-CCF4-4BB4-B0CD-0AD2D110F723}" vid="{4C067E51-1F1D-4E3F-957F-CD5D19133D8B}"/>
    </a:ext>
  </a:extLst>
</a:theme>
</file>

<file path=ppt/theme/theme2.xml><?xml version="1.0" encoding="utf-8"?>
<a:theme xmlns:a="http://schemas.openxmlformats.org/drawingml/2006/main" name="o Seitenzahl_1_TSI-Powerpointvorlage_fin">
  <a:themeElements>
    <a:clrScheme name="SVI">
      <a:dk1>
        <a:srgbClr val="171616"/>
      </a:dk1>
      <a:lt1>
        <a:sysClr val="window" lastClr="FFFFFF"/>
      </a:lt1>
      <a:dk2>
        <a:srgbClr val="171616"/>
      </a:dk2>
      <a:lt2>
        <a:srgbClr val="FFFFFF"/>
      </a:lt2>
      <a:accent1>
        <a:srgbClr val="175C9B"/>
      </a:accent1>
      <a:accent2>
        <a:srgbClr val="2F5597"/>
      </a:accent2>
      <a:accent3>
        <a:srgbClr val="A5A5A5"/>
      </a:accent3>
      <a:accent4>
        <a:srgbClr val="7B7B7B"/>
      </a:accent4>
      <a:accent5>
        <a:srgbClr val="2F5597"/>
      </a:accent5>
      <a:accent6>
        <a:srgbClr val="2F5597"/>
      </a:accent6>
      <a:hlink>
        <a:srgbClr val="8EAADB"/>
      </a:hlink>
      <a:folHlink>
        <a:srgbClr val="954F72"/>
      </a:folHlink>
    </a:clrScheme>
    <a:fontScheme name="SVI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0"/>
          </a:spcBef>
          <a:spcAft>
            <a:spcPct val="0"/>
          </a:spcAft>
          <a:buClr>
            <a:schemeClr val="accent1"/>
          </a:buClr>
          <a:buSzPct val="80000"/>
          <a:buFont typeface="Wingdings" charset="2"/>
          <a:buChar char="n"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100000"/>
          </a:spcBef>
          <a:spcAft>
            <a:spcPct val="0"/>
          </a:spcAft>
          <a:buClr>
            <a:schemeClr val="accent1"/>
          </a:buClr>
          <a:buSzPct val="80000"/>
          <a:buFont typeface="Wingdings" charset="2"/>
          <a:buChar char="n"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AA87B8"/>
        </a:lt2>
        <a:accent1>
          <a:srgbClr val="FFFFFF"/>
        </a:accent1>
        <a:accent2>
          <a:srgbClr val="1FA7C5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1B97B2"/>
        </a:accent6>
        <a:hlink>
          <a:srgbClr val="A3C483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383838"/>
        </a:dk1>
        <a:lt1>
          <a:srgbClr val="FFFFFF"/>
        </a:lt1>
        <a:dk2>
          <a:srgbClr val="000000"/>
        </a:dk2>
        <a:lt2>
          <a:srgbClr val="B0A39B"/>
        </a:lt2>
        <a:accent1>
          <a:srgbClr val="E97922"/>
        </a:accent1>
        <a:accent2>
          <a:srgbClr val="E0A718"/>
        </a:accent2>
        <a:accent3>
          <a:srgbClr val="FFFFFF"/>
        </a:accent3>
        <a:accent4>
          <a:srgbClr val="2E2E2E"/>
        </a:accent4>
        <a:accent5>
          <a:srgbClr val="F2BEAB"/>
        </a:accent5>
        <a:accent6>
          <a:srgbClr val="CB9715"/>
        </a:accent6>
        <a:hlink>
          <a:srgbClr val="C0CFD9"/>
        </a:hlink>
        <a:folHlink>
          <a:srgbClr val="003A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VI ppt Vorlage.potx" id="{42C23932-CCF4-4BB4-B0CD-0AD2D110F723}" vid="{71535972-E1F0-4322-BCE4-6DFEB9D09439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SVI ppt Vorlage</Template>
  <TotalTime>0</TotalTime>
  <Words>754</Words>
  <Application>Microsoft Office PowerPoint</Application>
  <PresentationFormat>Bildschirmpräsentation (4:3)</PresentationFormat>
  <Paragraphs>172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ClanPro-Book</vt:lpstr>
      <vt:lpstr>ClanPro-Medium</vt:lpstr>
      <vt:lpstr>Times New Roman</vt:lpstr>
      <vt:lpstr>Verdana</vt:lpstr>
      <vt:lpstr>Wingdings</vt:lpstr>
      <vt:lpstr>TSI-Powerpointvorlage_fin</vt:lpstr>
      <vt:lpstr>o Seitenzahl_1_TSI-Powerpointvorlage_fin</vt:lpstr>
      <vt:lpstr>Overview of Third Party Verification of STS Transactions</vt:lpstr>
      <vt:lpstr>Executive Summary</vt:lpstr>
      <vt:lpstr>STS Verification as part of the ABS Process</vt:lpstr>
      <vt:lpstr>From Securitisation Regulation to Verification Report</vt:lpstr>
      <vt:lpstr>Overview of the Contents of the STS Verification Process </vt:lpstr>
      <vt:lpstr>Indicative Timeline of a STS Verification</vt:lpstr>
      <vt:lpstr>Added Value of the Third-Party Verification</vt:lpstr>
      <vt:lpstr>Contacts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STS-Verifizierung durch eine unabhängige Drittpartei</dc:title>
  <dc:subject/>
  <dc:creator>Birgit Holzhauser</dc:creator>
  <cp:keywords/>
  <dc:description/>
  <cp:lastModifiedBy>Michael Osswald * STS Verification International GmbH * Frankfurt/M</cp:lastModifiedBy>
  <cp:revision>230</cp:revision>
  <cp:lastPrinted>2019-06-06T09:42:00Z</cp:lastPrinted>
  <dcterms:created xsi:type="dcterms:W3CDTF">2019-02-06T09:19:12Z</dcterms:created>
  <dcterms:modified xsi:type="dcterms:W3CDTF">2019-07-12T15:34:27Z</dcterms:modified>
  <cp:category/>
</cp:coreProperties>
</file>